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7"/>
  </p:notesMasterIdLst>
  <p:sldIdLst>
    <p:sldId id="394" r:id="rId2"/>
    <p:sldId id="262" r:id="rId3"/>
    <p:sldId id="393" r:id="rId4"/>
    <p:sldId id="359" r:id="rId5"/>
    <p:sldId id="328" r:id="rId6"/>
    <p:sldId id="377" r:id="rId7"/>
    <p:sldId id="275" r:id="rId8"/>
    <p:sldId id="389" r:id="rId9"/>
    <p:sldId id="390" r:id="rId10"/>
    <p:sldId id="341" r:id="rId11"/>
    <p:sldId id="385" r:id="rId12"/>
    <p:sldId id="386" r:id="rId13"/>
    <p:sldId id="348" r:id="rId14"/>
    <p:sldId id="337" r:id="rId15"/>
    <p:sldId id="338" r:id="rId16"/>
    <p:sldId id="339" r:id="rId17"/>
    <p:sldId id="349" r:id="rId18"/>
    <p:sldId id="316" r:id="rId19"/>
    <p:sldId id="315" r:id="rId20"/>
    <p:sldId id="318" r:id="rId21"/>
    <p:sldId id="292" r:id="rId22"/>
    <p:sldId id="333" r:id="rId23"/>
    <p:sldId id="319" r:id="rId24"/>
    <p:sldId id="320" r:id="rId25"/>
    <p:sldId id="347" r:id="rId26"/>
    <p:sldId id="343" r:id="rId27"/>
    <p:sldId id="345" r:id="rId28"/>
    <p:sldId id="346" r:id="rId29"/>
    <p:sldId id="350" r:id="rId30"/>
    <p:sldId id="342" r:id="rId31"/>
    <p:sldId id="322" r:id="rId32"/>
    <p:sldId id="352" r:id="rId33"/>
    <p:sldId id="293" r:id="rId34"/>
    <p:sldId id="277" r:id="rId35"/>
    <p:sldId id="323" r:id="rId36"/>
    <p:sldId id="351" r:id="rId37"/>
    <p:sldId id="300" r:id="rId38"/>
    <p:sldId id="326" r:id="rId39"/>
    <p:sldId id="327" r:id="rId40"/>
    <p:sldId id="395" r:id="rId41"/>
    <p:sldId id="329" r:id="rId42"/>
    <p:sldId id="330" r:id="rId43"/>
    <p:sldId id="331" r:id="rId44"/>
    <p:sldId id="286" r:id="rId45"/>
    <p:sldId id="290" r:id="rId46"/>
    <p:sldId id="284" r:id="rId47"/>
    <p:sldId id="285" r:id="rId48"/>
    <p:sldId id="332" r:id="rId49"/>
    <p:sldId id="340" r:id="rId50"/>
    <p:sldId id="294" r:id="rId51"/>
    <p:sldId id="295" r:id="rId52"/>
    <p:sldId id="296" r:id="rId53"/>
    <p:sldId id="297" r:id="rId54"/>
    <p:sldId id="324" r:id="rId55"/>
    <p:sldId id="325" r:id="rId5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9709" autoAdjust="0"/>
  </p:normalViewPr>
  <p:slideViewPr>
    <p:cSldViewPr snapToGrid="0" snapToObjects="1">
      <p:cViewPr varScale="1">
        <p:scale>
          <a:sx n="113" d="100"/>
          <a:sy n="113" d="100"/>
        </p:scale>
        <p:origin x="160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jpeg>
</file>

<file path=ppt/media/image13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3.jpeg>
</file>

<file path=ppt/media/image4.jpeg>
</file>

<file path=ppt/media/image5.jpeg>
</file>

<file path=ppt/media/image5.png>
</file>

<file path=ppt/media/image6.jpeg>
</file>

<file path=ppt/media/image7.jpeg>
</file>

<file path=ppt/media/image7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Helvetica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Helvetica" pitchFamily="2" charset="0"/>
              </a:defRPr>
            </a:lvl1pPr>
          </a:lstStyle>
          <a:p>
            <a:fld id="{88343A77-6F31-0B44-BEA7-DEF520352DC7}" type="datetimeFigureOut">
              <a:rPr lang="en-US" smtClean="0"/>
              <a:pPr/>
              <a:t>4/8/24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Helvetica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Helvetica" pitchFamily="2" charset="0"/>
              </a:defRPr>
            </a:lvl1pPr>
          </a:lstStyle>
          <a:p>
            <a:fld id="{E0703B73-E2E3-F34C-92A1-184A048FB02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2273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b="0" i="0" kern="1200">
        <a:solidFill>
          <a:schemeClr val="tx1"/>
        </a:solidFill>
        <a:latin typeface="Helvetica" pitchFamily="2" charset="0"/>
        <a:ea typeface="+mn-ea"/>
        <a:cs typeface="+mn-cs"/>
      </a:defRPr>
    </a:lvl1pPr>
    <a:lvl2pPr marL="457200" algn="l" defTabSz="457200" rtl="0" eaLnBrk="1" latinLnBrk="0" hangingPunct="1">
      <a:defRPr sz="1200" b="0" i="0" kern="1200">
        <a:solidFill>
          <a:schemeClr val="tx1"/>
        </a:solidFill>
        <a:latin typeface="Helvetica" pitchFamily="2" charset="0"/>
        <a:ea typeface="+mn-ea"/>
        <a:cs typeface="+mn-cs"/>
      </a:defRPr>
    </a:lvl2pPr>
    <a:lvl3pPr marL="914400" algn="l" defTabSz="457200" rtl="0" eaLnBrk="1" latinLnBrk="0" hangingPunct="1">
      <a:defRPr sz="1200" b="0" i="0" kern="1200">
        <a:solidFill>
          <a:schemeClr val="tx1"/>
        </a:solidFill>
        <a:latin typeface="Helvetica" pitchFamily="2" charset="0"/>
        <a:ea typeface="+mn-ea"/>
        <a:cs typeface="+mn-cs"/>
      </a:defRPr>
    </a:lvl3pPr>
    <a:lvl4pPr marL="1371600" algn="l" defTabSz="457200" rtl="0" eaLnBrk="1" latinLnBrk="0" hangingPunct="1">
      <a:defRPr sz="1200" b="0" i="0" kern="1200">
        <a:solidFill>
          <a:schemeClr val="tx1"/>
        </a:solidFill>
        <a:latin typeface="Helvetica" pitchFamily="2" charset="0"/>
        <a:ea typeface="+mn-ea"/>
        <a:cs typeface="+mn-cs"/>
      </a:defRPr>
    </a:lvl4pPr>
    <a:lvl5pPr marL="1828800" algn="l" defTabSz="457200" rtl="0" eaLnBrk="1" latinLnBrk="0" hangingPunct="1">
      <a:defRPr sz="1200" b="0" i="0" kern="1200">
        <a:solidFill>
          <a:schemeClr val="tx1"/>
        </a:solidFill>
        <a:latin typeface="Helvetica" pitchFamily="2" charset="0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86515D5-0720-434C-AC02-7C2D66FC62ED}" type="slidenum">
              <a:rPr lang="en-US"/>
              <a:pPr/>
              <a:t>5</a:t>
            </a:fld>
            <a:endParaRPr lang="en-US"/>
          </a:p>
        </p:txBody>
      </p:sp>
      <p:sp>
        <p:nvSpPr>
          <p:cNvPr id="153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53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AD7D945-0433-E849-B374-297B4FB65391}" type="slidenum">
              <a:rPr lang="en-US"/>
              <a:pPr/>
              <a:t>6</a:t>
            </a:fld>
            <a:endParaRPr lang="en-US"/>
          </a:p>
        </p:txBody>
      </p:sp>
      <p:sp>
        <p:nvSpPr>
          <p:cNvPr id="176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76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Different classes of mutations.  We’ll be focusing primarily on SNPs,</a:t>
            </a:r>
            <a:r>
              <a:rPr lang="en-US" baseline="0" dirty="0"/>
              <a:t> STRs, and occasionally duplications.  But be award there are many forms of mutation within in the human genome.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7679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0583276-A470-5C43-8246-3EB17CB449A6}" type="slidenum">
              <a:rPr lang="en-US"/>
              <a:pPr/>
              <a:t>7</a:t>
            </a:fld>
            <a:endParaRPr lang="en-US"/>
          </a:p>
        </p:txBody>
      </p:sp>
      <p:sp>
        <p:nvSpPr>
          <p:cNvPr id="144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44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fluorescence in situ hybridization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87026F5-13BD-904C-AFCE-973C4BDCE227}" type="slidenum">
              <a:rPr lang="en-US"/>
              <a:pPr/>
              <a:t>8</a:t>
            </a:fld>
            <a:endParaRPr lang="en-US"/>
          </a:p>
        </p:txBody>
      </p:sp>
      <p:sp>
        <p:nvSpPr>
          <p:cNvPr id="154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54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A221E77-E29B-AF43-B522-D7E889CCD908}" type="slidenum">
              <a:rPr lang="en-US"/>
              <a:pPr/>
              <a:t>11</a:t>
            </a:fld>
            <a:endParaRPr lang="en-US"/>
          </a:p>
        </p:txBody>
      </p:sp>
      <p:sp>
        <p:nvSpPr>
          <p:cNvPr id="155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55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3587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Vast majority of the ‘genome-wide’ datasets are from SNP arrays. Will take years for NGS</a:t>
            </a:r>
            <a:r>
              <a:rPr lang="en-US" baseline="0" dirty="0"/>
              <a:t> to catch up.  SNP arrays started to be commonly used around 2005 after </a:t>
            </a:r>
            <a:r>
              <a:rPr lang="en-US" baseline="0" dirty="0" err="1"/>
              <a:t>HapMap</a:t>
            </a:r>
            <a:r>
              <a:rPr lang="en-US" baseline="0" dirty="0"/>
              <a:t> was initiated. </a:t>
            </a:r>
          </a:p>
          <a:p>
            <a:r>
              <a:rPr lang="en-US" baseline="0" dirty="0"/>
              <a:t>Just to give you a sense of the rapid change in human genetics.  I started my PhD in 2003.  At that time we were assaying SNPs by Sanger, sequencing the HVR of the </a:t>
            </a:r>
            <a:r>
              <a:rPr lang="en-US" baseline="0" dirty="0" err="1"/>
              <a:t>mtDNA</a:t>
            </a:r>
            <a:r>
              <a:rPr lang="en-US" baseline="0" dirty="0"/>
              <a:t>.  Within a few years, that was outdated. Needed to do complete </a:t>
            </a:r>
            <a:r>
              <a:rPr lang="en-US" baseline="0" dirty="0" err="1"/>
              <a:t>mtDNA</a:t>
            </a:r>
            <a:r>
              <a:rPr lang="en-US" baseline="0" dirty="0"/>
              <a:t> by Sanger. Then by the end of my PhD things had transitioned to SNP chips (300,000+ polymorphisms).  First 2 years of my postdoc we worked on SNP chips.  Then jumped to low coverage genome sequencing.  Now scaled back to </a:t>
            </a:r>
            <a:r>
              <a:rPr lang="en-US" baseline="0" dirty="0" err="1"/>
              <a:t>exome</a:t>
            </a:r>
            <a:r>
              <a:rPr lang="en-US" baseline="0" dirty="0"/>
              <a:t> sequencing.  People literally used to publish their data in the journal in big tables. Now you need a computer cluster and UNIX coding skills just to do download and do simple data manipulations.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B7A9F2C-4204-CA47-94E8-DFE703F192E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38783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Random mating: everyone has</a:t>
            </a:r>
            <a:r>
              <a:rPr lang="en-US" baseline="0" dirty="0"/>
              <a:t> the same probability of contributing to next generation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3595E83-BA13-5E46-BA6D-D99846E4160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23491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3595E83-BA13-5E46-BA6D-D99846E4160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54527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Random mating: everyone has</a:t>
            </a:r>
            <a:r>
              <a:rPr lang="en-US" baseline="0" dirty="0"/>
              <a:t> the same probability of contributing to next generation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3595E83-BA13-5E46-BA6D-D99846E4160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32347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86B4-4849-AA4A-9479-DCCE55F40E3A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AC7D-392E-2341-8384-A03496BBD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272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86B4-4849-AA4A-9479-DCCE55F40E3A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AC7D-392E-2341-8384-A03496BBD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301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86B4-4849-AA4A-9479-DCCE55F40E3A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AC7D-392E-2341-8384-A03496BBD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711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86B4-4849-AA4A-9479-DCCE55F40E3A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AC7D-392E-2341-8384-A03496BBD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713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86B4-4849-AA4A-9479-DCCE55F40E3A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AC7D-392E-2341-8384-A03496BBD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801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86B4-4849-AA4A-9479-DCCE55F40E3A}" type="datetimeFigureOut">
              <a:rPr lang="en-US" smtClean="0"/>
              <a:t>4/8/24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AC7D-392E-2341-8384-A03496BBD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355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86B4-4849-AA4A-9479-DCCE55F40E3A}" type="datetimeFigureOut">
              <a:rPr lang="en-US" smtClean="0"/>
              <a:t>4/8/24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AC7D-392E-2341-8384-A03496BBD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146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86B4-4849-AA4A-9479-DCCE55F40E3A}" type="datetimeFigureOut">
              <a:rPr lang="en-US" smtClean="0"/>
              <a:t>4/8/24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AC7D-392E-2341-8384-A03496BBD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244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86B4-4849-AA4A-9479-DCCE55F40E3A}" type="datetimeFigureOut">
              <a:rPr lang="en-US" smtClean="0"/>
              <a:t>4/8/24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AC7D-392E-2341-8384-A03496BBD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18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86B4-4849-AA4A-9479-DCCE55F40E3A}" type="datetimeFigureOut">
              <a:rPr lang="en-US" smtClean="0"/>
              <a:t>4/8/24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AC7D-392E-2341-8384-A03496BBD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591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86B4-4849-AA4A-9479-DCCE55F40E3A}" type="datetimeFigureOut">
              <a:rPr lang="en-US" smtClean="0"/>
              <a:t>4/8/24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AC7D-392E-2341-8384-A03496BBD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40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1D1D86B4-4849-AA4A-9479-DCCE55F40E3A}" type="datetimeFigureOut">
              <a:rPr lang="en-US" smtClean="0"/>
              <a:pPr/>
              <a:t>4/8/24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BC80AC7D-392E-2341-8384-A03496BBDA5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684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b="0" i="0" kern="120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7" Type="http://schemas.openxmlformats.org/officeDocument/2006/relationships/image" Target="../media/image16.e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15.emf"/><Relationship Id="rId4" Type="http://schemas.openxmlformats.org/officeDocument/2006/relationships/oleObject" Target="../embeddings/oleObject5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15.emf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g-genomics.org/plink/1.9/basic_stats#hardy" TargetMode="External"/><Relationship Id="rId2" Type="http://schemas.openxmlformats.org/officeDocument/2006/relationships/hyperlink" Target="https://www.cog-genomics.org/plink/1.9/filter#hwe" TargetMode="Externa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87E85-52FF-9E44-9A12-0BF0A9555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57150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latin typeface="Helvetica" pitchFamily="2" charset="0"/>
              </a:rPr>
              <a:t>Week </a:t>
            </a:r>
            <a:r>
              <a:rPr lang="en-US" dirty="0">
                <a:latin typeface="Helvetica" pitchFamily="2" charset="0"/>
              </a:rPr>
              <a:t>1</a:t>
            </a:r>
            <a:r>
              <a:rPr lang="en-US" sz="4400" dirty="0">
                <a:latin typeface="Helvetica" pitchFamily="2" charset="0"/>
              </a:rPr>
              <a:t>: </a:t>
            </a:r>
            <a:r>
              <a:rPr lang="en-US" sz="4400" dirty="0"/>
              <a:t>SNPs, Heterozygosity</a:t>
            </a:r>
            <a:br>
              <a:rPr lang="en-US" sz="4400" dirty="0">
                <a:latin typeface="Helvetica" pitchFamily="2" charset="0"/>
              </a:rPr>
            </a:b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EDDA5-0B98-5449-BEE2-49F9C8CAE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111" y="561622"/>
            <a:ext cx="822960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600" dirty="0">
                <a:latin typeface="Century Gothic" panose="020B0502020202020204" pitchFamily="34" charset="0"/>
              </a:rPr>
              <a:t>Human Population and Computational Genetics</a:t>
            </a:r>
          </a:p>
          <a:p>
            <a:pPr marL="0" indent="0">
              <a:buNone/>
            </a:pPr>
            <a:r>
              <a:rPr lang="en-US" sz="3600" dirty="0">
                <a:latin typeface="Century Gothic" panose="020B0502020202020204" pitchFamily="34" charset="0"/>
              </a:rPr>
              <a:t>	</a:t>
            </a:r>
            <a:r>
              <a:rPr lang="en-US" sz="1700" dirty="0">
                <a:latin typeface="Century Gothic" panose="020B0502020202020204" pitchFamily="34" charset="0"/>
              </a:rPr>
              <a:t>(Adapted from Dr. Brenna Henn’s </a:t>
            </a:r>
            <a:r>
              <a:rPr lang="en-US" sz="1700" dirty="0" err="1">
                <a:latin typeface="Century Gothic" panose="020B0502020202020204" pitchFamily="34" charset="0"/>
              </a:rPr>
              <a:t>UCDavis</a:t>
            </a:r>
            <a:r>
              <a:rPr lang="en-US" sz="1700" dirty="0">
                <a:latin typeface="Century Gothic" panose="020B0502020202020204" pitchFamily="34" charset="0"/>
              </a:rPr>
              <a:t> Course)</a:t>
            </a:r>
          </a:p>
          <a:p>
            <a:pPr marL="0" indent="0">
              <a:buNone/>
            </a:pPr>
            <a:endParaRPr lang="en-US" sz="2400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en-US" sz="2400" dirty="0" err="1">
                <a:latin typeface="Helvetica" pitchFamily="2" charset="0"/>
              </a:rPr>
              <a:t>Oshiomah</a:t>
            </a:r>
            <a:r>
              <a:rPr lang="en-US" sz="2400" dirty="0">
                <a:latin typeface="Helvetica" pitchFamily="2" charset="0"/>
              </a:rPr>
              <a:t> </a:t>
            </a:r>
            <a:r>
              <a:rPr lang="en-US" sz="2400" dirty="0" err="1">
                <a:latin typeface="Helvetica" pitchFamily="2" charset="0"/>
              </a:rPr>
              <a:t>Oyageshio</a:t>
            </a:r>
            <a:endParaRPr lang="en-US" sz="2400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en-US" sz="2400" dirty="0">
                <a:latin typeface="Helvetica" pitchFamily="2" charset="0"/>
              </a:rPr>
              <a:t>PhD Candidate</a:t>
            </a:r>
          </a:p>
          <a:p>
            <a:pPr marL="0" indent="0">
              <a:buNone/>
            </a:pPr>
            <a:endParaRPr lang="en-US" sz="2400" dirty="0">
              <a:latin typeface="Helvetica" pitchFamily="2" charset="0"/>
            </a:endParaRPr>
          </a:p>
          <a:p>
            <a:pPr marL="0" indent="0">
              <a:buNone/>
            </a:pPr>
            <a:endParaRPr lang="en-US" sz="2400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en-US" sz="2400" dirty="0">
                <a:latin typeface="Helvetica" pitchFamily="2" charset="0"/>
              </a:rPr>
              <a:t>											</a:t>
            </a:r>
          </a:p>
          <a:p>
            <a:pPr marL="0" indent="0">
              <a:buNone/>
            </a:pPr>
            <a:endParaRPr lang="en-US" sz="2400" dirty="0">
              <a:latin typeface="Helvetica" pitchFamily="2" charset="0"/>
            </a:endParaRPr>
          </a:p>
          <a:p>
            <a:pPr marL="0" indent="0">
              <a:buNone/>
            </a:pPr>
            <a:endParaRPr lang="en-US" sz="2400" dirty="0">
              <a:latin typeface="Helvetica" pitchFamily="2" charset="0"/>
            </a:endParaRPr>
          </a:p>
          <a:p>
            <a:pPr marL="0" indent="0" algn="r">
              <a:buNone/>
            </a:pPr>
            <a:r>
              <a:rPr lang="en-US" sz="2400" dirty="0">
                <a:latin typeface="Helvetica" pitchFamily="2" charset="0"/>
              </a:rPr>
              <a:t>											</a:t>
            </a:r>
          </a:p>
          <a:p>
            <a:pPr marL="0" indent="0">
              <a:buNone/>
            </a:pPr>
            <a:endParaRPr lang="en-US" sz="2400" dirty="0">
              <a:latin typeface="Helvetica" pitchFamily="2" charset="0"/>
            </a:endParaRPr>
          </a:p>
          <a:p>
            <a:pPr marL="0" indent="0">
              <a:buNone/>
            </a:pPr>
            <a:endParaRPr lang="en-US" sz="24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1612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43AA4-3206-C748-87A9-9E1ECE89B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90939"/>
            <a:ext cx="8229600" cy="1143000"/>
          </a:xfrm>
        </p:spPr>
        <p:txBody>
          <a:bodyPr/>
          <a:lstStyle/>
          <a:p>
            <a:r>
              <a:rPr lang="en-US" dirty="0"/>
              <a:t>Heterozygosity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A60A28-4C2F-E340-9E50-3DD090F30459}"/>
              </a:ext>
            </a:extLst>
          </p:cNvPr>
          <p:cNvSpPr txBox="1"/>
          <p:nvPr/>
        </p:nvSpPr>
        <p:spPr>
          <a:xfrm>
            <a:off x="1096107" y="2297723"/>
            <a:ext cx="69517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A measure of the diversity of a polymorphic locus</a:t>
            </a:r>
            <a:r>
              <a:rPr lang="en-US" sz="2400" dirty="0"/>
              <a:t>; for a </a:t>
            </a:r>
            <a:r>
              <a:rPr lang="en-US" sz="2400" i="1" dirty="0"/>
              <a:t>diploid</a:t>
            </a:r>
            <a:r>
              <a:rPr lang="en-US" sz="2400" dirty="0"/>
              <a:t> locus, the average probability that the </a:t>
            </a:r>
            <a:r>
              <a:rPr lang="en-US" sz="2400" i="1" dirty="0"/>
              <a:t>alleles</a:t>
            </a:r>
            <a:r>
              <a:rPr lang="en-US" sz="2400" dirty="0"/>
              <a:t> carried by an individual are different from each other.</a:t>
            </a:r>
          </a:p>
        </p:txBody>
      </p:sp>
    </p:spTree>
    <p:extLst>
      <p:ext uri="{BB962C8B-B14F-4D97-AF65-F5344CB8AC3E}">
        <p14:creationId xmlns:p14="http://schemas.microsoft.com/office/powerpoint/2010/main" val="22136838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834" name="Picture 2" descr="figure_09_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900" y="279400"/>
            <a:ext cx="7202488" cy="6313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06204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/>
          <p:cNvGraphicFramePr>
            <a:graphicFrameLocks noChangeAspect="1"/>
          </p:cNvGraphicFramePr>
          <p:nvPr/>
        </p:nvGraphicFramePr>
        <p:xfrm>
          <a:off x="1345616" y="2794247"/>
          <a:ext cx="6236136" cy="17589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485900" imgH="419100" progId="Equation.3">
                  <p:embed/>
                </p:oleObj>
              </mc:Choice>
              <mc:Fallback>
                <p:oleObj name="Equation" r:id="rId2" imgW="1485900" imgH="419100" progId="Equation.3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45616" y="2794247"/>
                        <a:ext cx="6236136" cy="17589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173474" y="2249155"/>
            <a:ext cx="3152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q</a:t>
            </a:r>
            <a:r>
              <a:rPr lang="en-US" dirty="0"/>
              <a:t> is the number of alleles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463683" y="4642084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frequency of the </a:t>
            </a:r>
            <a:r>
              <a:rPr lang="en-US" i="1" dirty="0" err="1"/>
              <a:t>i</a:t>
            </a:r>
            <a:r>
              <a:rPr lang="en-US" dirty="0" err="1"/>
              <a:t>th</a:t>
            </a:r>
            <a:r>
              <a:rPr lang="en-US" dirty="0"/>
              <a:t> allele in a population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099609" y="2249155"/>
            <a:ext cx="2120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Correction for sample size, 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164055A-665D-064C-8177-9193B7BB8820}"/>
              </a:ext>
            </a:extLst>
          </p:cNvPr>
          <p:cNvSpPr txBox="1">
            <a:spLocks/>
          </p:cNvSpPr>
          <p:nvPr/>
        </p:nvSpPr>
        <p:spPr>
          <a:xfrm>
            <a:off x="457200" y="390939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US"/>
              <a:t>Heterozygosity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25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/>
          <p:cNvGraphicFramePr>
            <a:graphicFrameLocks noChangeAspect="1"/>
          </p:cNvGraphicFramePr>
          <p:nvPr/>
        </p:nvGraphicFramePr>
        <p:xfrm>
          <a:off x="2224856" y="1986365"/>
          <a:ext cx="3804883" cy="10731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485900" imgH="419100" progId="Equation.3">
                  <p:embed/>
                </p:oleObj>
              </mc:Choice>
              <mc:Fallback>
                <p:oleObj name="Equation" r:id="rId2" imgW="1485900" imgH="419100" progId="Equation.3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224856" y="1986365"/>
                        <a:ext cx="3804883" cy="10731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677151" y="1730300"/>
            <a:ext cx="3152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q</a:t>
            </a:r>
            <a:r>
              <a:rPr lang="en-US" dirty="0"/>
              <a:t> is the </a:t>
            </a:r>
            <a:r>
              <a:rPr lang="en-US" sz="1600" dirty="0"/>
              <a:t>number</a:t>
            </a:r>
            <a:r>
              <a:rPr lang="en-US" dirty="0"/>
              <a:t> of alleles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32243" y="2913318"/>
            <a:ext cx="4572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/>
              <a:t>frequency of the </a:t>
            </a:r>
            <a:r>
              <a:rPr lang="en-US" sz="1600" i="1" dirty="0" err="1"/>
              <a:t>i</a:t>
            </a:r>
            <a:r>
              <a:rPr lang="en-US" sz="1600" dirty="0" err="1"/>
              <a:t>th</a:t>
            </a:r>
            <a:r>
              <a:rPr lang="en-US" sz="1600" dirty="0"/>
              <a:t> allele in a population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602387" y="1505386"/>
            <a:ext cx="15057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Correction for sample size, 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164055A-665D-064C-8177-9193B7BB8820}"/>
              </a:ext>
            </a:extLst>
          </p:cNvPr>
          <p:cNvSpPr txBox="1">
            <a:spLocks/>
          </p:cNvSpPr>
          <p:nvPr/>
        </p:nvSpPr>
        <p:spPr>
          <a:xfrm>
            <a:off x="457200" y="390939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US" dirty="0"/>
              <a:t>Heterozygosity (simplified)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D3202B-70B4-1548-BE79-7E549A453D12}"/>
              </a:ext>
            </a:extLst>
          </p:cNvPr>
          <p:cNvSpPr txBox="1"/>
          <p:nvPr/>
        </p:nvSpPr>
        <p:spPr>
          <a:xfrm>
            <a:off x="457200" y="3340026"/>
            <a:ext cx="8229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So what is this </a:t>
            </a:r>
            <a:r>
              <a:rPr lang="en-US" sz="2000" i="1" dirty="0"/>
              <a:t>really</a:t>
            </a:r>
            <a:r>
              <a:rPr lang="en-US" sz="2000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When looking at a biallelic locus, q (as in the number of alleles) = 2, so the right part of the equation simplifies to: </a:t>
            </a:r>
            <a:r>
              <a:rPr lang="en-US" sz="2000" b="1" dirty="0"/>
              <a:t>1 - (x</a:t>
            </a:r>
            <a:r>
              <a:rPr lang="en-US" sz="2000" b="1" baseline="-25000" dirty="0"/>
              <a:t>A</a:t>
            </a:r>
            <a:r>
              <a:rPr lang="en-US" sz="2000" b="1" baseline="30000" dirty="0"/>
              <a:t>2</a:t>
            </a:r>
            <a:r>
              <a:rPr lang="en-US" sz="2000" b="1" dirty="0"/>
              <a:t>+ x</a:t>
            </a:r>
            <a:r>
              <a:rPr lang="en-US" sz="2000" b="1" baseline="-25000" dirty="0"/>
              <a:t>a</a:t>
            </a:r>
            <a:r>
              <a:rPr lang="en-US" sz="2000" b="1" baseline="30000" dirty="0"/>
              <a:t>2</a:t>
            </a:r>
            <a:r>
              <a:rPr lang="en-US" sz="2000" b="1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x</a:t>
            </a:r>
            <a:r>
              <a:rPr lang="en-US" sz="2000" baseline="-25000" dirty="0" err="1"/>
              <a:t>A</a:t>
            </a:r>
            <a:r>
              <a:rPr lang="en-US" sz="2000" baseline="-25000" dirty="0"/>
              <a:t> </a:t>
            </a:r>
            <a:r>
              <a:rPr lang="en-US" sz="2000" dirty="0"/>
              <a:t>and </a:t>
            </a:r>
            <a:r>
              <a:rPr lang="en-US" sz="2000" dirty="0" err="1"/>
              <a:t>x</a:t>
            </a:r>
            <a:r>
              <a:rPr lang="en-US" sz="2000" baseline="-25000" dirty="0" err="1"/>
              <a:t>a</a:t>
            </a:r>
            <a:r>
              <a:rPr lang="en-US" sz="2000" dirty="0"/>
              <a:t> are representing 2 different alleles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1047056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Drift occurs in Finite Populations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Sample alleles from the parental generation with replacement to form the new population</a:t>
            </a:r>
          </a:p>
          <a:p>
            <a:pPr lvl="1"/>
            <a:r>
              <a:rPr lang="en-US" dirty="0"/>
              <a:t>You can draw the same allele twice! </a:t>
            </a:r>
            <a:r>
              <a:rPr lang="en-US" dirty="0">
                <a:sym typeface="Wingdings"/>
              </a:rPr>
              <a:t> increase </a:t>
            </a:r>
            <a:r>
              <a:rPr lang="en-US" dirty="0" err="1">
                <a:sym typeface="Wingdings"/>
              </a:rPr>
              <a:t>homozygosity</a:t>
            </a:r>
            <a:endParaRPr lang="en-US" dirty="0"/>
          </a:p>
          <a:p>
            <a:r>
              <a:rPr lang="en-US" dirty="0"/>
              <a:t>Change in frequency between generations will occur with a variance of </a:t>
            </a:r>
            <a:r>
              <a:rPr lang="en-US" i="1" dirty="0"/>
              <a:t>p</a:t>
            </a:r>
            <a:r>
              <a:rPr lang="en-US" dirty="0"/>
              <a:t>(1-</a:t>
            </a:r>
            <a:r>
              <a:rPr lang="en-US" i="1" dirty="0"/>
              <a:t>p</a:t>
            </a:r>
            <a:r>
              <a:rPr lang="en-US" dirty="0"/>
              <a:t>) / 2</a:t>
            </a:r>
            <a:r>
              <a:rPr lang="en-US" i="1" dirty="0"/>
              <a:t>N</a:t>
            </a:r>
          </a:p>
          <a:p>
            <a:pPr lvl="1"/>
            <a:r>
              <a:rPr lang="en-US" dirty="0"/>
              <a:t>For a diploid population</a:t>
            </a:r>
          </a:p>
        </p:txBody>
      </p:sp>
    </p:spTree>
    <p:extLst>
      <p:ext uri="{BB962C8B-B14F-4D97-AF65-F5344CB8AC3E}">
        <p14:creationId xmlns:p14="http://schemas.microsoft.com/office/powerpoint/2010/main" val="109282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/>
              <a:t>If the parental population is finite, allele frequencies can change in a generation.</a:t>
            </a:r>
          </a:p>
        </p:txBody>
      </p:sp>
      <p:sp>
        <p:nvSpPr>
          <p:cNvPr id="49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650" y="1865313"/>
            <a:ext cx="7818120" cy="18288"/>
          </a:xfrm>
          <a:custGeom>
            <a:avLst/>
            <a:gdLst>
              <a:gd name="connsiteX0" fmla="*/ 0 w 7818120"/>
              <a:gd name="connsiteY0" fmla="*/ 0 h 18288"/>
              <a:gd name="connsiteX1" fmla="*/ 416966 w 7818120"/>
              <a:gd name="connsiteY1" fmla="*/ 0 h 18288"/>
              <a:gd name="connsiteX2" fmla="*/ 1146658 w 7818120"/>
              <a:gd name="connsiteY2" fmla="*/ 0 h 18288"/>
              <a:gd name="connsiteX3" fmla="*/ 1563624 w 7818120"/>
              <a:gd name="connsiteY3" fmla="*/ 0 h 18288"/>
              <a:gd name="connsiteX4" fmla="*/ 2136953 w 7818120"/>
              <a:gd name="connsiteY4" fmla="*/ 0 h 18288"/>
              <a:gd name="connsiteX5" fmla="*/ 2944825 w 7818120"/>
              <a:gd name="connsiteY5" fmla="*/ 0 h 18288"/>
              <a:gd name="connsiteX6" fmla="*/ 3596335 w 7818120"/>
              <a:gd name="connsiteY6" fmla="*/ 0 h 18288"/>
              <a:gd name="connsiteX7" fmla="*/ 4326026 w 7818120"/>
              <a:gd name="connsiteY7" fmla="*/ 0 h 18288"/>
              <a:gd name="connsiteX8" fmla="*/ 4899355 w 7818120"/>
              <a:gd name="connsiteY8" fmla="*/ 0 h 18288"/>
              <a:gd name="connsiteX9" fmla="*/ 5550865 w 7818120"/>
              <a:gd name="connsiteY9" fmla="*/ 0 h 18288"/>
              <a:gd name="connsiteX10" fmla="*/ 6358738 w 7818120"/>
              <a:gd name="connsiteY10" fmla="*/ 0 h 18288"/>
              <a:gd name="connsiteX11" fmla="*/ 6853885 w 7818120"/>
              <a:gd name="connsiteY11" fmla="*/ 0 h 18288"/>
              <a:gd name="connsiteX12" fmla="*/ 7818120 w 7818120"/>
              <a:gd name="connsiteY12" fmla="*/ 0 h 18288"/>
              <a:gd name="connsiteX13" fmla="*/ 7818120 w 7818120"/>
              <a:gd name="connsiteY13" fmla="*/ 18288 h 18288"/>
              <a:gd name="connsiteX14" fmla="*/ 7244791 w 7818120"/>
              <a:gd name="connsiteY14" fmla="*/ 18288 h 18288"/>
              <a:gd name="connsiteX15" fmla="*/ 6827825 w 7818120"/>
              <a:gd name="connsiteY15" fmla="*/ 18288 h 18288"/>
              <a:gd name="connsiteX16" fmla="*/ 6176315 w 7818120"/>
              <a:gd name="connsiteY16" fmla="*/ 18288 h 18288"/>
              <a:gd name="connsiteX17" fmla="*/ 5681167 w 7818120"/>
              <a:gd name="connsiteY17" fmla="*/ 18288 h 18288"/>
              <a:gd name="connsiteX18" fmla="*/ 5029657 w 7818120"/>
              <a:gd name="connsiteY18" fmla="*/ 18288 h 18288"/>
              <a:gd name="connsiteX19" fmla="*/ 4378147 w 7818120"/>
              <a:gd name="connsiteY19" fmla="*/ 18288 h 18288"/>
              <a:gd name="connsiteX20" fmla="*/ 3726637 w 7818120"/>
              <a:gd name="connsiteY20" fmla="*/ 18288 h 18288"/>
              <a:gd name="connsiteX21" fmla="*/ 3075127 w 7818120"/>
              <a:gd name="connsiteY21" fmla="*/ 18288 h 18288"/>
              <a:gd name="connsiteX22" fmla="*/ 2501798 w 7818120"/>
              <a:gd name="connsiteY22" fmla="*/ 18288 h 18288"/>
              <a:gd name="connsiteX23" fmla="*/ 1772107 w 7818120"/>
              <a:gd name="connsiteY23" fmla="*/ 18288 h 18288"/>
              <a:gd name="connsiteX24" fmla="*/ 1120597 w 7818120"/>
              <a:gd name="connsiteY24" fmla="*/ 18288 h 18288"/>
              <a:gd name="connsiteX25" fmla="*/ 0 w 7818120"/>
              <a:gd name="connsiteY25" fmla="*/ 18288 h 18288"/>
              <a:gd name="connsiteX26" fmla="*/ 0 w 7818120"/>
              <a:gd name="connsiteY26" fmla="*/ 0 h 18288"/>
              <a:gd name="connsiteX0" fmla="*/ 0 w 7818120"/>
              <a:gd name="connsiteY0" fmla="*/ 0 h 18288"/>
              <a:gd name="connsiteX1" fmla="*/ 573329 w 7818120"/>
              <a:gd name="connsiteY1" fmla="*/ 0 h 18288"/>
              <a:gd name="connsiteX2" fmla="*/ 990295 w 7818120"/>
              <a:gd name="connsiteY2" fmla="*/ 0 h 18288"/>
              <a:gd name="connsiteX3" fmla="*/ 1394232 w 7818120"/>
              <a:gd name="connsiteY3" fmla="*/ 0 h 18288"/>
              <a:gd name="connsiteX4" fmla="*/ 1798168 w 7818120"/>
              <a:gd name="connsiteY4" fmla="*/ 0 h 18288"/>
              <a:gd name="connsiteX5" fmla="*/ 2371496 w 7818120"/>
              <a:gd name="connsiteY5" fmla="*/ 0 h 18288"/>
              <a:gd name="connsiteX6" fmla="*/ 2944825 w 7818120"/>
              <a:gd name="connsiteY6" fmla="*/ 0 h 18288"/>
              <a:gd name="connsiteX7" fmla="*/ 3752698 w 7818120"/>
              <a:gd name="connsiteY7" fmla="*/ 0 h 18288"/>
              <a:gd name="connsiteX8" fmla="*/ 4247845 w 7818120"/>
              <a:gd name="connsiteY8" fmla="*/ 0 h 18288"/>
              <a:gd name="connsiteX9" fmla="*/ 5055718 w 7818120"/>
              <a:gd name="connsiteY9" fmla="*/ 0 h 18288"/>
              <a:gd name="connsiteX10" fmla="*/ 5863590 w 7818120"/>
              <a:gd name="connsiteY10" fmla="*/ 0 h 18288"/>
              <a:gd name="connsiteX11" fmla="*/ 6515100 w 7818120"/>
              <a:gd name="connsiteY11" fmla="*/ 0 h 18288"/>
              <a:gd name="connsiteX12" fmla="*/ 7818120 w 7818120"/>
              <a:gd name="connsiteY12" fmla="*/ 0 h 18288"/>
              <a:gd name="connsiteX13" fmla="*/ 7818120 w 7818120"/>
              <a:gd name="connsiteY13" fmla="*/ 18288 h 18288"/>
              <a:gd name="connsiteX14" fmla="*/ 7401154 w 7818120"/>
              <a:gd name="connsiteY14" fmla="*/ 18288 h 18288"/>
              <a:gd name="connsiteX15" fmla="*/ 6593281 w 7818120"/>
              <a:gd name="connsiteY15" fmla="*/ 18288 h 18288"/>
              <a:gd name="connsiteX16" fmla="*/ 6098134 w 7818120"/>
              <a:gd name="connsiteY16" fmla="*/ 18288 h 18288"/>
              <a:gd name="connsiteX17" fmla="*/ 5446624 w 7818120"/>
              <a:gd name="connsiteY17" fmla="*/ 18288 h 18288"/>
              <a:gd name="connsiteX18" fmla="*/ 4638751 w 7818120"/>
              <a:gd name="connsiteY18" fmla="*/ 18288 h 18288"/>
              <a:gd name="connsiteX19" fmla="*/ 3987241 w 7818120"/>
              <a:gd name="connsiteY19" fmla="*/ 18288 h 18288"/>
              <a:gd name="connsiteX20" fmla="*/ 3570275 w 7818120"/>
              <a:gd name="connsiteY20" fmla="*/ 18288 h 18288"/>
              <a:gd name="connsiteX21" fmla="*/ 3075127 w 7818120"/>
              <a:gd name="connsiteY21" fmla="*/ 18288 h 18288"/>
              <a:gd name="connsiteX22" fmla="*/ 2267255 w 7818120"/>
              <a:gd name="connsiteY22" fmla="*/ 18288 h 18288"/>
              <a:gd name="connsiteX23" fmla="*/ 1615745 w 7818120"/>
              <a:gd name="connsiteY23" fmla="*/ 18288 h 18288"/>
              <a:gd name="connsiteX24" fmla="*/ 1120597 w 7818120"/>
              <a:gd name="connsiteY24" fmla="*/ 18288 h 18288"/>
              <a:gd name="connsiteX25" fmla="*/ 0 w 7818120"/>
              <a:gd name="connsiteY25" fmla="*/ 18288 h 18288"/>
              <a:gd name="connsiteX26" fmla="*/ 0 w 7818120"/>
              <a:gd name="connsiteY2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7818120" h="18288" fill="none" extrusionOk="0">
                <a:moveTo>
                  <a:pt x="0" y="0"/>
                </a:moveTo>
                <a:cubicBezTo>
                  <a:pt x="101002" y="-20048"/>
                  <a:pt x="215808" y="13837"/>
                  <a:pt x="416966" y="0"/>
                </a:cubicBezTo>
                <a:cubicBezTo>
                  <a:pt x="573264" y="9422"/>
                  <a:pt x="897859" y="4188"/>
                  <a:pt x="1146658" y="0"/>
                </a:cubicBezTo>
                <a:cubicBezTo>
                  <a:pt x="1409722" y="12227"/>
                  <a:pt x="1377475" y="-3286"/>
                  <a:pt x="1563624" y="0"/>
                </a:cubicBezTo>
                <a:cubicBezTo>
                  <a:pt x="1758084" y="11330"/>
                  <a:pt x="1967746" y="-7403"/>
                  <a:pt x="2136953" y="0"/>
                </a:cubicBezTo>
                <a:cubicBezTo>
                  <a:pt x="2354826" y="-5751"/>
                  <a:pt x="2687014" y="20029"/>
                  <a:pt x="2944825" y="0"/>
                </a:cubicBezTo>
                <a:cubicBezTo>
                  <a:pt x="3238848" y="15226"/>
                  <a:pt x="3415761" y="33925"/>
                  <a:pt x="3596335" y="0"/>
                </a:cubicBezTo>
                <a:cubicBezTo>
                  <a:pt x="3815108" y="13362"/>
                  <a:pt x="3972448" y="-68797"/>
                  <a:pt x="4326026" y="0"/>
                </a:cubicBezTo>
                <a:cubicBezTo>
                  <a:pt x="4638028" y="39995"/>
                  <a:pt x="4794473" y="211"/>
                  <a:pt x="4899355" y="0"/>
                </a:cubicBezTo>
                <a:cubicBezTo>
                  <a:pt x="5037170" y="-13296"/>
                  <a:pt x="5289722" y="-48609"/>
                  <a:pt x="5550865" y="0"/>
                </a:cubicBezTo>
                <a:cubicBezTo>
                  <a:pt x="5740088" y="19163"/>
                  <a:pt x="6143605" y="-29909"/>
                  <a:pt x="6358738" y="0"/>
                </a:cubicBezTo>
                <a:cubicBezTo>
                  <a:pt x="6556443" y="18955"/>
                  <a:pt x="6741581" y="-22634"/>
                  <a:pt x="6853885" y="0"/>
                </a:cubicBezTo>
                <a:cubicBezTo>
                  <a:pt x="6996029" y="20497"/>
                  <a:pt x="7453286" y="6658"/>
                  <a:pt x="7818120" y="0"/>
                </a:cubicBezTo>
                <a:cubicBezTo>
                  <a:pt x="7817552" y="7862"/>
                  <a:pt x="7817901" y="13269"/>
                  <a:pt x="7818120" y="18288"/>
                </a:cubicBezTo>
                <a:cubicBezTo>
                  <a:pt x="7701883" y="-33961"/>
                  <a:pt x="7395843" y="8437"/>
                  <a:pt x="7244791" y="18288"/>
                </a:cubicBezTo>
                <a:cubicBezTo>
                  <a:pt x="7088282" y="14407"/>
                  <a:pt x="6958165" y="20902"/>
                  <a:pt x="6827825" y="18288"/>
                </a:cubicBezTo>
                <a:cubicBezTo>
                  <a:pt x="6715653" y="-2805"/>
                  <a:pt x="6356779" y="33124"/>
                  <a:pt x="6176315" y="18288"/>
                </a:cubicBezTo>
                <a:cubicBezTo>
                  <a:pt x="6015867" y="-5301"/>
                  <a:pt x="5852369" y="-275"/>
                  <a:pt x="5681167" y="18288"/>
                </a:cubicBezTo>
                <a:cubicBezTo>
                  <a:pt x="5508002" y="48742"/>
                  <a:pt x="5304989" y="-7247"/>
                  <a:pt x="5029657" y="18288"/>
                </a:cubicBezTo>
                <a:cubicBezTo>
                  <a:pt x="4760375" y="46790"/>
                  <a:pt x="4637400" y="35678"/>
                  <a:pt x="4378147" y="18288"/>
                </a:cubicBezTo>
                <a:cubicBezTo>
                  <a:pt x="4094943" y="8043"/>
                  <a:pt x="4037303" y="27568"/>
                  <a:pt x="3726637" y="18288"/>
                </a:cubicBezTo>
                <a:cubicBezTo>
                  <a:pt x="3400340" y="-2459"/>
                  <a:pt x="3320728" y="61058"/>
                  <a:pt x="3075127" y="18288"/>
                </a:cubicBezTo>
                <a:cubicBezTo>
                  <a:pt x="2809301" y="-25757"/>
                  <a:pt x="2702630" y="16477"/>
                  <a:pt x="2501798" y="18288"/>
                </a:cubicBezTo>
                <a:cubicBezTo>
                  <a:pt x="2308686" y="20751"/>
                  <a:pt x="2079466" y="5550"/>
                  <a:pt x="1772107" y="18288"/>
                </a:cubicBezTo>
                <a:cubicBezTo>
                  <a:pt x="1420202" y="47064"/>
                  <a:pt x="1431765" y="28913"/>
                  <a:pt x="1120597" y="18288"/>
                </a:cubicBezTo>
                <a:cubicBezTo>
                  <a:pt x="791266" y="31607"/>
                  <a:pt x="235945" y="82322"/>
                  <a:pt x="0" y="18288"/>
                </a:cubicBezTo>
                <a:cubicBezTo>
                  <a:pt x="-589" y="13471"/>
                  <a:pt x="-474" y="7409"/>
                  <a:pt x="0" y="0"/>
                </a:cubicBezTo>
                <a:close/>
              </a:path>
              <a:path w="7818120" h="18288" stroke="0" extrusionOk="0">
                <a:moveTo>
                  <a:pt x="0" y="0"/>
                </a:moveTo>
                <a:cubicBezTo>
                  <a:pt x="161767" y="-7030"/>
                  <a:pt x="286873" y="-11228"/>
                  <a:pt x="573329" y="0"/>
                </a:cubicBezTo>
                <a:cubicBezTo>
                  <a:pt x="860952" y="-8429"/>
                  <a:pt x="823968" y="-2420"/>
                  <a:pt x="990295" y="0"/>
                </a:cubicBezTo>
                <a:cubicBezTo>
                  <a:pt x="1144921" y="-13846"/>
                  <a:pt x="1288801" y="10931"/>
                  <a:pt x="1394232" y="0"/>
                </a:cubicBezTo>
                <a:cubicBezTo>
                  <a:pt x="1499663" y="-10931"/>
                  <a:pt x="1677634" y="10318"/>
                  <a:pt x="1798168" y="0"/>
                </a:cubicBezTo>
                <a:cubicBezTo>
                  <a:pt x="2021167" y="5465"/>
                  <a:pt x="2087775" y="-15972"/>
                  <a:pt x="2371496" y="0"/>
                </a:cubicBezTo>
                <a:cubicBezTo>
                  <a:pt x="2646084" y="3640"/>
                  <a:pt x="2709294" y="-15431"/>
                  <a:pt x="2944825" y="0"/>
                </a:cubicBezTo>
                <a:cubicBezTo>
                  <a:pt x="3182104" y="39801"/>
                  <a:pt x="3563508" y="7189"/>
                  <a:pt x="3752698" y="0"/>
                </a:cubicBezTo>
                <a:cubicBezTo>
                  <a:pt x="4004713" y="-51688"/>
                  <a:pt x="4111759" y="8465"/>
                  <a:pt x="4247845" y="0"/>
                </a:cubicBezTo>
                <a:cubicBezTo>
                  <a:pt x="4409051" y="-38636"/>
                  <a:pt x="4840912" y="-6880"/>
                  <a:pt x="5055718" y="0"/>
                </a:cubicBezTo>
                <a:cubicBezTo>
                  <a:pt x="5318987" y="12828"/>
                  <a:pt x="5464207" y="16349"/>
                  <a:pt x="5863590" y="0"/>
                </a:cubicBezTo>
                <a:cubicBezTo>
                  <a:pt x="6258188" y="21536"/>
                  <a:pt x="6373895" y="-20866"/>
                  <a:pt x="6515100" y="0"/>
                </a:cubicBezTo>
                <a:cubicBezTo>
                  <a:pt x="6673199" y="-42487"/>
                  <a:pt x="7368245" y="-124798"/>
                  <a:pt x="7818120" y="0"/>
                </a:cubicBezTo>
                <a:cubicBezTo>
                  <a:pt x="7818163" y="8895"/>
                  <a:pt x="7818750" y="9828"/>
                  <a:pt x="7818120" y="18288"/>
                </a:cubicBezTo>
                <a:cubicBezTo>
                  <a:pt x="7615777" y="-1071"/>
                  <a:pt x="7527543" y="-5750"/>
                  <a:pt x="7401154" y="18288"/>
                </a:cubicBezTo>
                <a:cubicBezTo>
                  <a:pt x="7322611" y="47896"/>
                  <a:pt x="6964426" y="-24966"/>
                  <a:pt x="6593281" y="18288"/>
                </a:cubicBezTo>
                <a:cubicBezTo>
                  <a:pt x="6260055" y="33833"/>
                  <a:pt x="6287545" y="-3963"/>
                  <a:pt x="6098134" y="18288"/>
                </a:cubicBezTo>
                <a:cubicBezTo>
                  <a:pt x="5900337" y="14995"/>
                  <a:pt x="5605990" y="72621"/>
                  <a:pt x="5446624" y="18288"/>
                </a:cubicBezTo>
                <a:cubicBezTo>
                  <a:pt x="5244167" y="-23104"/>
                  <a:pt x="4914971" y="-34358"/>
                  <a:pt x="4638751" y="18288"/>
                </a:cubicBezTo>
                <a:cubicBezTo>
                  <a:pt x="4353273" y="8380"/>
                  <a:pt x="4297533" y="13876"/>
                  <a:pt x="3987241" y="18288"/>
                </a:cubicBezTo>
                <a:cubicBezTo>
                  <a:pt x="3687723" y="41876"/>
                  <a:pt x="3776181" y="30039"/>
                  <a:pt x="3570275" y="18288"/>
                </a:cubicBezTo>
                <a:cubicBezTo>
                  <a:pt x="3396160" y="10249"/>
                  <a:pt x="3285909" y="48310"/>
                  <a:pt x="3075127" y="18288"/>
                </a:cubicBezTo>
                <a:cubicBezTo>
                  <a:pt x="2869474" y="41512"/>
                  <a:pt x="2676329" y="4972"/>
                  <a:pt x="2267255" y="18288"/>
                </a:cubicBezTo>
                <a:cubicBezTo>
                  <a:pt x="1866401" y="24532"/>
                  <a:pt x="1882987" y="25696"/>
                  <a:pt x="1615745" y="18288"/>
                </a:cubicBezTo>
                <a:cubicBezTo>
                  <a:pt x="1346085" y="13379"/>
                  <a:pt x="1323312" y="12392"/>
                  <a:pt x="1120597" y="18288"/>
                </a:cubicBezTo>
                <a:cubicBezTo>
                  <a:pt x="940237" y="-60975"/>
                  <a:pt x="569386" y="27591"/>
                  <a:pt x="0" y="18288"/>
                </a:cubicBezTo>
                <a:cubicBezTo>
                  <a:pt x="1751" y="14440"/>
                  <a:pt x="-1272" y="7740"/>
                  <a:pt x="0" y="0"/>
                </a:cubicBezTo>
                <a:close/>
              </a:path>
              <a:path w="7818120" h="18288" fill="none" stroke="0" extrusionOk="0">
                <a:moveTo>
                  <a:pt x="0" y="0"/>
                </a:moveTo>
                <a:cubicBezTo>
                  <a:pt x="102311" y="-24031"/>
                  <a:pt x="206428" y="20084"/>
                  <a:pt x="416966" y="0"/>
                </a:cubicBezTo>
                <a:cubicBezTo>
                  <a:pt x="662339" y="-9883"/>
                  <a:pt x="833564" y="-11910"/>
                  <a:pt x="1146658" y="0"/>
                </a:cubicBezTo>
                <a:cubicBezTo>
                  <a:pt x="1398993" y="16754"/>
                  <a:pt x="1378239" y="-4997"/>
                  <a:pt x="1563624" y="0"/>
                </a:cubicBezTo>
                <a:cubicBezTo>
                  <a:pt x="1738265" y="3015"/>
                  <a:pt x="2006667" y="23864"/>
                  <a:pt x="2136953" y="0"/>
                </a:cubicBezTo>
                <a:cubicBezTo>
                  <a:pt x="2338524" y="-3063"/>
                  <a:pt x="2693378" y="-15904"/>
                  <a:pt x="2944825" y="0"/>
                </a:cubicBezTo>
                <a:cubicBezTo>
                  <a:pt x="3201439" y="-13695"/>
                  <a:pt x="3379198" y="46243"/>
                  <a:pt x="3596335" y="0"/>
                </a:cubicBezTo>
                <a:cubicBezTo>
                  <a:pt x="3778868" y="-61549"/>
                  <a:pt x="3979469" y="3461"/>
                  <a:pt x="4326026" y="0"/>
                </a:cubicBezTo>
                <a:cubicBezTo>
                  <a:pt x="4670641" y="40397"/>
                  <a:pt x="4801160" y="2093"/>
                  <a:pt x="4899355" y="0"/>
                </a:cubicBezTo>
                <a:cubicBezTo>
                  <a:pt x="4972821" y="-4221"/>
                  <a:pt x="5326959" y="8892"/>
                  <a:pt x="5550865" y="0"/>
                </a:cubicBezTo>
                <a:cubicBezTo>
                  <a:pt x="5793178" y="12267"/>
                  <a:pt x="6146346" y="-4531"/>
                  <a:pt x="6358738" y="0"/>
                </a:cubicBezTo>
                <a:cubicBezTo>
                  <a:pt x="6580825" y="49349"/>
                  <a:pt x="6739467" y="13524"/>
                  <a:pt x="6853885" y="0"/>
                </a:cubicBezTo>
                <a:cubicBezTo>
                  <a:pt x="7057243" y="-60557"/>
                  <a:pt x="7415107" y="-58698"/>
                  <a:pt x="7818120" y="0"/>
                </a:cubicBezTo>
                <a:cubicBezTo>
                  <a:pt x="7817705" y="7748"/>
                  <a:pt x="7817189" y="13015"/>
                  <a:pt x="7818120" y="18288"/>
                </a:cubicBezTo>
                <a:cubicBezTo>
                  <a:pt x="7693944" y="-3615"/>
                  <a:pt x="7376376" y="-6677"/>
                  <a:pt x="7244791" y="18288"/>
                </a:cubicBezTo>
                <a:cubicBezTo>
                  <a:pt x="7100086" y="-5717"/>
                  <a:pt x="6942350" y="35421"/>
                  <a:pt x="6827825" y="18288"/>
                </a:cubicBezTo>
                <a:cubicBezTo>
                  <a:pt x="6691364" y="27873"/>
                  <a:pt x="6342432" y="37332"/>
                  <a:pt x="6176315" y="18288"/>
                </a:cubicBezTo>
                <a:cubicBezTo>
                  <a:pt x="6012850" y="28657"/>
                  <a:pt x="5862979" y="-980"/>
                  <a:pt x="5681167" y="18288"/>
                </a:cubicBezTo>
                <a:cubicBezTo>
                  <a:pt x="5485624" y="71662"/>
                  <a:pt x="5295851" y="1288"/>
                  <a:pt x="5029657" y="18288"/>
                </a:cubicBezTo>
                <a:cubicBezTo>
                  <a:pt x="4753680" y="49046"/>
                  <a:pt x="4640335" y="38506"/>
                  <a:pt x="4378147" y="18288"/>
                </a:cubicBezTo>
                <a:cubicBezTo>
                  <a:pt x="4103046" y="-4537"/>
                  <a:pt x="4022480" y="43848"/>
                  <a:pt x="3726637" y="18288"/>
                </a:cubicBezTo>
                <a:cubicBezTo>
                  <a:pt x="3429109" y="3476"/>
                  <a:pt x="3316488" y="61415"/>
                  <a:pt x="3075127" y="18288"/>
                </a:cubicBezTo>
                <a:cubicBezTo>
                  <a:pt x="2821014" y="6093"/>
                  <a:pt x="2665050" y="-11263"/>
                  <a:pt x="2501798" y="18288"/>
                </a:cubicBezTo>
                <a:cubicBezTo>
                  <a:pt x="2343345" y="29394"/>
                  <a:pt x="2120041" y="-50427"/>
                  <a:pt x="1772107" y="18288"/>
                </a:cubicBezTo>
                <a:cubicBezTo>
                  <a:pt x="1424078" y="50665"/>
                  <a:pt x="1427418" y="32572"/>
                  <a:pt x="1120597" y="18288"/>
                </a:cubicBezTo>
                <a:cubicBezTo>
                  <a:pt x="796486" y="45938"/>
                  <a:pt x="243712" y="47798"/>
                  <a:pt x="0" y="18288"/>
                </a:cubicBezTo>
                <a:cubicBezTo>
                  <a:pt x="1307" y="12414"/>
                  <a:pt x="-32" y="574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818120"/>
                      <a:gd name="connsiteY0" fmla="*/ 0 h 18288"/>
                      <a:gd name="connsiteX1" fmla="*/ 416966 w 7818120"/>
                      <a:gd name="connsiteY1" fmla="*/ 0 h 18288"/>
                      <a:gd name="connsiteX2" fmla="*/ 1146658 w 7818120"/>
                      <a:gd name="connsiteY2" fmla="*/ 0 h 18288"/>
                      <a:gd name="connsiteX3" fmla="*/ 1563624 w 7818120"/>
                      <a:gd name="connsiteY3" fmla="*/ 0 h 18288"/>
                      <a:gd name="connsiteX4" fmla="*/ 2136953 w 7818120"/>
                      <a:gd name="connsiteY4" fmla="*/ 0 h 18288"/>
                      <a:gd name="connsiteX5" fmla="*/ 2944825 w 7818120"/>
                      <a:gd name="connsiteY5" fmla="*/ 0 h 18288"/>
                      <a:gd name="connsiteX6" fmla="*/ 3596335 w 7818120"/>
                      <a:gd name="connsiteY6" fmla="*/ 0 h 18288"/>
                      <a:gd name="connsiteX7" fmla="*/ 4326026 w 7818120"/>
                      <a:gd name="connsiteY7" fmla="*/ 0 h 18288"/>
                      <a:gd name="connsiteX8" fmla="*/ 4899355 w 7818120"/>
                      <a:gd name="connsiteY8" fmla="*/ 0 h 18288"/>
                      <a:gd name="connsiteX9" fmla="*/ 5550865 w 7818120"/>
                      <a:gd name="connsiteY9" fmla="*/ 0 h 18288"/>
                      <a:gd name="connsiteX10" fmla="*/ 6358738 w 7818120"/>
                      <a:gd name="connsiteY10" fmla="*/ 0 h 18288"/>
                      <a:gd name="connsiteX11" fmla="*/ 6853885 w 7818120"/>
                      <a:gd name="connsiteY11" fmla="*/ 0 h 18288"/>
                      <a:gd name="connsiteX12" fmla="*/ 7818120 w 7818120"/>
                      <a:gd name="connsiteY12" fmla="*/ 0 h 18288"/>
                      <a:gd name="connsiteX13" fmla="*/ 7818120 w 7818120"/>
                      <a:gd name="connsiteY13" fmla="*/ 18288 h 18288"/>
                      <a:gd name="connsiteX14" fmla="*/ 7244791 w 7818120"/>
                      <a:gd name="connsiteY14" fmla="*/ 18288 h 18288"/>
                      <a:gd name="connsiteX15" fmla="*/ 6827825 w 7818120"/>
                      <a:gd name="connsiteY15" fmla="*/ 18288 h 18288"/>
                      <a:gd name="connsiteX16" fmla="*/ 6176315 w 7818120"/>
                      <a:gd name="connsiteY16" fmla="*/ 18288 h 18288"/>
                      <a:gd name="connsiteX17" fmla="*/ 5681167 w 7818120"/>
                      <a:gd name="connsiteY17" fmla="*/ 18288 h 18288"/>
                      <a:gd name="connsiteX18" fmla="*/ 5029657 w 7818120"/>
                      <a:gd name="connsiteY18" fmla="*/ 18288 h 18288"/>
                      <a:gd name="connsiteX19" fmla="*/ 4378147 w 7818120"/>
                      <a:gd name="connsiteY19" fmla="*/ 18288 h 18288"/>
                      <a:gd name="connsiteX20" fmla="*/ 3726637 w 7818120"/>
                      <a:gd name="connsiteY20" fmla="*/ 18288 h 18288"/>
                      <a:gd name="connsiteX21" fmla="*/ 3075127 w 7818120"/>
                      <a:gd name="connsiteY21" fmla="*/ 18288 h 18288"/>
                      <a:gd name="connsiteX22" fmla="*/ 2501798 w 7818120"/>
                      <a:gd name="connsiteY22" fmla="*/ 18288 h 18288"/>
                      <a:gd name="connsiteX23" fmla="*/ 1772107 w 7818120"/>
                      <a:gd name="connsiteY23" fmla="*/ 18288 h 18288"/>
                      <a:gd name="connsiteX24" fmla="*/ 1120597 w 7818120"/>
                      <a:gd name="connsiteY24" fmla="*/ 18288 h 18288"/>
                      <a:gd name="connsiteX25" fmla="*/ 0 w 7818120"/>
                      <a:gd name="connsiteY25" fmla="*/ 18288 h 18288"/>
                      <a:gd name="connsiteX26" fmla="*/ 0 w 7818120"/>
                      <a:gd name="connsiteY26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7818120" h="18288" fill="none" extrusionOk="0">
                        <a:moveTo>
                          <a:pt x="0" y="0"/>
                        </a:moveTo>
                        <a:cubicBezTo>
                          <a:pt x="121520" y="-12182"/>
                          <a:pt x="211324" y="18247"/>
                          <a:pt x="416966" y="0"/>
                        </a:cubicBezTo>
                        <a:cubicBezTo>
                          <a:pt x="622608" y="-18247"/>
                          <a:pt x="891241" y="-13744"/>
                          <a:pt x="1146658" y="0"/>
                        </a:cubicBezTo>
                        <a:cubicBezTo>
                          <a:pt x="1402075" y="13744"/>
                          <a:pt x="1378880" y="-8543"/>
                          <a:pt x="1563624" y="0"/>
                        </a:cubicBezTo>
                        <a:cubicBezTo>
                          <a:pt x="1748368" y="8543"/>
                          <a:pt x="1972300" y="7443"/>
                          <a:pt x="2136953" y="0"/>
                        </a:cubicBezTo>
                        <a:cubicBezTo>
                          <a:pt x="2301606" y="-7443"/>
                          <a:pt x="2679634" y="12382"/>
                          <a:pt x="2944825" y="0"/>
                        </a:cubicBezTo>
                        <a:cubicBezTo>
                          <a:pt x="3210016" y="-12382"/>
                          <a:pt x="3409232" y="17967"/>
                          <a:pt x="3596335" y="0"/>
                        </a:cubicBezTo>
                        <a:cubicBezTo>
                          <a:pt x="3783438" y="-17967"/>
                          <a:pt x="4002523" y="-28578"/>
                          <a:pt x="4326026" y="0"/>
                        </a:cubicBezTo>
                        <a:cubicBezTo>
                          <a:pt x="4649529" y="28578"/>
                          <a:pt x="4777384" y="-3624"/>
                          <a:pt x="4899355" y="0"/>
                        </a:cubicBezTo>
                        <a:cubicBezTo>
                          <a:pt x="5021326" y="3624"/>
                          <a:pt x="5317653" y="1281"/>
                          <a:pt x="5550865" y="0"/>
                        </a:cubicBezTo>
                        <a:cubicBezTo>
                          <a:pt x="5784077" y="-1281"/>
                          <a:pt x="6142956" y="-39637"/>
                          <a:pt x="6358738" y="0"/>
                        </a:cubicBezTo>
                        <a:cubicBezTo>
                          <a:pt x="6574520" y="39637"/>
                          <a:pt x="6724785" y="-4460"/>
                          <a:pt x="6853885" y="0"/>
                        </a:cubicBezTo>
                        <a:cubicBezTo>
                          <a:pt x="6982985" y="4460"/>
                          <a:pt x="7403044" y="-1955"/>
                          <a:pt x="7818120" y="0"/>
                        </a:cubicBezTo>
                        <a:cubicBezTo>
                          <a:pt x="7817988" y="7702"/>
                          <a:pt x="7817908" y="13511"/>
                          <a:pt x="7818120" y="18288"/>
                        </a:cubicBezTo>
                        <a:cubicBezTo>
                          <a:pt x="7698847" y="-3267"/>
                          <a:pt x="7390924" y="22979"/>
                          <a:pt x="7244791" y="18288"/>
                        </a:cubicBezTo>
                        <a:cubicBezTo>
                          <a:pt x="7098658" y="13597"/>
                          <a:pt x="6952735" y="29357"/>
                          <a:pt x="6827825" y="18288"/>
                        </a:cubicBezTo>
                        <a:cubicBezTo>
                          <a:pt x="6702915" y="7219"/>
                          <a:pt x="6338661" y="34530"/>
                          <a:pt x="6176315" y="18288"/>
                        </a:cubicBezTo>
                        <a:cubicBezTo>
                          <a:pt x="6013969" y="2047"/>
                          <a:pt x="5850602" y="6362"/>
                          <a:pt x="5681167" y="18288"/>
                        </a:cubicBezTo>
                        <a:cubicBezTo>
                          <a:pt x="5511732" y="30214"/>
                          <a:pt x="5312143" y="419"/>
                          <a:pt x="5029657" y="18288"/>
                        </a:cubicBezTo>
                        <a:cubicBezTo>
                          <a:pt x="4747171" y="36158"/>
                          <a:pt x="4655062" y="30740"/>
                          <a:pt x="4378147" y="18288"/>
                        </a:cubicBezTo>
                        <a:cubicBezTo>
                          <a:pt x="4101232" y="5837"/>
                          <a:pt x="4037646" y="44706"/>
                          <a:pt x="3726637" y="18288"/>
                        </a:cubicBezTo>
                        <a:cubicBezTo>
                          <a:pt x="3415628" y="-8130"/>
                          <a:pt x="3321756" y="45507"/>
                          <a:pt x="3075127" y="18288"/>
                        </a:cubicBezTo>
                        <a:cubicBezTo>
                          <a:pt x="2828498" y="-8931"/>
                          <a:pt x="2684733" y="14853"/>
                          <a:pt x="2501798" y="18288"/>
                        </a:cubicBezTo>
                        <a:cubicBezTo>
                          <a:pt x="2318863" y="21723"/>
                          <a:pt x="2121844" y="-13013"/>
                          <a:pt x="1772107" y="18288"/>
                        </a:cubicBezTo>
                        <a:cubicBezTo>
                          <a:pt x="1422370" y="49589"/>
                          <a:pt x="1431548" y="31666"/>
                          <a:pt x="1120597" y="18288"/>
                        </a:cubicBezTo>
                        <a:cubicBezTo>
                          <a:pt x="809646" y="4911"/>
                          <a:pt x="246393" y="56240"/>
                          <a:pt x="0" y="18288"/>
                        </a:cubicBezTo>
                        <a:cubicBezTo>
                          <a:pt x="129" y="13298"/>
                          <a:pt x="-675" y="6857"/>
                          <a:pt x="0" y="0"/>
                        </a:cubicBezTo>
                        <a:close/>
                      </a:path>
                      <a:path w="7818120" h="18288" stroke="0" extrusionOk="0">
                        <a:moveTo>
                          <a:pt x="0" y="0"/>
                        </a:moveTo>
                        <a:cubicBezTo>
                          <a:pt x="177487" y="-4302"/>
                          <a:pt x="287499" y="4997"/>
                          <a:pt x="573329" y="0"/>
                        </a:cubicBezTo>
                        <a:cubicBezTo>
                          <a:pt x="859159" y="-4997"/>
                          <a:pt x="821965" y="-336"/>
                          <a:pt x="990295" y="0"/>
                        </a:cubicBezTo>
                        <a:cubicBezTo>
                          <a:pt x="1158625" y="336"/>
                          <a:pt x="1587918" y="-4681"/>
                          <a:pt x="1798168" y="0"/>
                        </a:cubicBezTo>
                        <a:cubicBezTo>
                          <a:pt x="2008418" y="4681"/>
                          <a:pt x="2088841" y="-2754"/>
                          <a:pt x="2371496" y="0"/>
                        </a:cubicBezTo>
                        <a:cubicBezTo>
                          <a:pt x="2654151" y="2754"/>
                          <a:pt x="2701462" y="-24976"/>
                          <a:pt x="2944825" y="0"/>
                        </a:cubicBezTo>
                        <a:cubicBezTo>
                          <a:pt x="3188188" y="24976"/>
                          <a:pt x="3511636" y="25407"/>
                          <a:pt x="3752698" y="0"/>
                        </a:cubicBezTo>
                        <a:cubicBezTo>
                          <a:pt x="3993760" y="-25407"/>
                          <a:pt x="4107153" y="6432"/>
                          <a:pt x="4247845" y="0"/>
                        </a:cubicBezTo>
                        <a:cubicBezTo>
                          <a:pt x="4388537" y="-6432"/>
                          <a:pt x="4835598" y="-5108"/>
                          <a:pt x="5055718" y="0"/>
                        </a:cubicBezTo>
                        <a:cubicBezTo>
                          <a:pt x="5275838" y="5108"/>
                          <a:pt x="5461006" y="-24536"/>
                          <a:pt x="5863590" y="0"/>
                        </a:cubicBezTo>
                        <a:cubicBezTo>
                          <a:pt x="6266174" y="24536"/>
                          <a:pt x="6355549" y="-19657"/>
                          <a:pt x="6515100" y="0"/>
                        </a:cubicBezTo>
                        <a:cubicBezTo>
                          <a:pt x="6674651" y="19657"/>
                          <a:pt x="7275423" y="-57462"/>
                          <a:pt x="7818120" y="0"/>
                        </a:cubicBezTo>
                        <a:cubicBezTo>
                          <a:pt x="7818132" y="8833"/>
                          <a:pt x="7818660" y="9830"/>
                          <a:pt x="7818120" y="18288"/>
                        </a:cubicBezTo>
                        <a:cubicBezTo>
                          <a:pt x="7610240" y="4606"/>
                          <a:pt x="7521789" y="7721"/>
                          <a:pt x="7401154" y="18288"/>
                        </a:cubicBezTo>
                        <a:cubicBezTo>
                          <a:pt x="7280519" y="28855"/>
                          <a:pt x="6930719" y="4225"/>
                          <a:pt x="6593281" y="18288"/>
                        </a:cubicBezTo>
                        <a:cubicBezTo>
                          <a:pt x="6255843" y="32351"/>
                          <a:pt x="6286682" y="1162"/>
                          <a:pt x="6098134" y="18288"/>
                        </a:cubicBezTo>
                        <a:cubicBezTo>
                          <a:pt x="5909586" y="35414"/>
                          <a:pt x="5602789" y="48596"/>
                          <a:pt x="5446624" y="18288"/>
                        </a:cubicBezTo>
                        <a:cubicBezTo>
                          <a:pt x="5290459" y="-12020"/>
                          <a:pt x="4917039" y="21960"/>
                          <a:pt x="4638751" y="18288"/>
                        </a:cubicBezTo>
                        <a:cubicBezTo>
                          <a:pt x="4360463" y="14616"/>
                          <a:pt x="4304690" y="5450"/>
                          <a:pt x="3987241" y="18288"/>
                        </a:cubicBezTo>
                        <a:cubicBezTo>
                          <a:pt x="3669792" y="31127"/>
                          <a:pt x="3758742" y="32551"/>
                          <a:pt x="3570275" y="18288"/>
                        </a:cubicBezTo>
                        <a:cubicBezTo>
                          <a:pt x="3381808" y="4025"/>
                          <a:pt x="3267153" y="36200"/>
                          <a:pt x="3075127" y="18288"/>
                        </a:cubicBezTo>
                        <a:cubicBezTo>
                          <a:pt x="2883101" y="376"/>
                          <a:pt x="2665825" y="10973"/>
                          <a:pt x="2267255" y="18288"/>
                        </a:cubicBezTo>
                        <a:cubicBezTo>
                          <a:pt x="1868685" y="25603"/>
                          <a:pt x="1884698" y="28410"/>
                          <a:pt x="1615745" y="18288"/>
                        </a:cubicBezTo>
                        <a:cubicBezTo>
                          <a:pt x="1346792" y="8167"/>
                          <a:pt x="1320952" y="10430"/>
                          <a:pt x="1120597" y="18288"/>
                        </a:cubicBezTo>
                        <a:cubicBezTo>
                          <a:pt x="920242" y="26146"/>
                          <a:pt x="556507" y="50790"/>
                          <a:pt x="0" y="18288"/>
                        </a:cubicBezTo>
                        <a:cubicBezTo>
                          <a:pt x="74" y="14054"/>
                          <a:pt x="-46" y="6997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4380073" y="4404683"/>
            <a:ext cx="1819080" cy="1772280"/>
          </a:xfrm>
          <a:prstGeom prst="ellipse">
            <a:avLst/>
          </a:prstGeom>
          <a:noFill/>
          <a:ln w="381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5252774" y="5370713"/>
            <a:ext cx="149751" cy="145590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421555" y="5777592"/>
            <a:ext cx="149751" cy="145590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214737" y="4980824"/>
            <a:ext cx="149751" cy="145590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882426" y="5443508"/>
            <a:ext cx="149751" cy="145590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032176" y="5790845"/>
            <a:ext cx="149751" cy="145590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601323" y="5053619"/>
            <a:ext cx="149751" cy="14559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5451572" y="5328161"/>
            <a:ext cx="149751" cy="14559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5875865" y="5328161"/>
            <a:ext cx="149751" cy="14559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813468" y="4866450"/>
            <a:ext cx="149751" cy="14559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4917376" y="5002993"/>
            <a:ext cx="149751" cy="145590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585259" y="5294778"/>
            <a:ext cx="149751" cy="14559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5464052" y="4637639"/>
            <a:ext cx="149751" cy="14559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4585259" y="5002993"/>
            <a:ext cx="149751" cy="14559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2944846" y="2228087"/>
            <a:ext cx="1819080" cy="1772280"/>
          </a:xfrm>
          <a:prstGeom prst="ellipse">
            <a:avLst/>
          </a:prstGeom>
          <a:noFill/>
          <a:ln w="381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3732642" y="2605799"/>
            <a:ext cx="149751" cy="145590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4166095" y="2877023"/>
            <a:ext cx="149751" cy="14559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4016345" y="3151565"/>
            <a:ext cx="149751" cy="14559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4440637" y="3151565"/>
            <a:ext cx="149751" cy="14559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4378241" y="2689853"/>
            <a:ext cx="149751" cy="14559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3879074" y="3447446"/>
            <a:ext cx="149751" cy="14559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3482149" y="2826396"/>
            <a:ext cx="149751" cy="145590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3150032" y="3118182"/>
            <a:ext cx="149751" cy="14559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4028824" y="2461042"/>
            <a:ext cx="149751" cy="14559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3482149" y="3374651"/>
            <a:ext cx="149751" cy="14559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3299782" y="2570481"/>
            <a:ext cx="149751" cy="14559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3596949" y="3169692"/>
            <a:ext cx="149751" cy="145590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3150032" y="2826396"/>
            <a:ext cx="149751" cy="14559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3751396" y="3719420"/>
            <a:ext cx="149751" cy="145590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5041200" y="4629320"/>
            <a:ext cx="149751" cy="14559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>
            <a:stCxn id="24" idx="4"/>
          </p:cNvCxnSpPr>
          <p:nvPr/>
        </p:nvCxnSpPr>
        <p:spPr>
          <a:xfrm>
            <a:off x="3854386" y="4000367"/>
            <a:ext cx="586251" cy="866083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4706409" y="3881441"/>
            <a:ext cx="1392231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11480">
              <a:spcAft>
                <a:spcPts val="600"/>
              </a:spcAft>
            </a:pPr>
            <a:r>
              <a:rPr lang="en-US" sz="162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 generation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6513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Heterozygosity declines in a finite population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3534" y="1842052"/>
            <a:ext cx="8343266" cy="4284111"/>
          </a:xfrm>
        </p:spPr>
        <p:txBody>
          <a:bodyPr>
            <a:normAutofit/>
          </a:bodyPr>
          <a:lstStyle/>
          <a:p>
            <a:r>
              <a:rPr lang="en-US" dirty="0"/>
              <a:t>Even under random mating</a:t>
            </a:r>
          </a:p>
          <a:p>
            <a:r>
              <a:rPr lang="en-US" dirty="0"/>
              <a:t>Simply due to chance</a:t>
            </a:r>
          </a:p>
          <a:p>
            <a:r>
              <a:rPr lang="en-US" dirty="0"/>
              <a:t>Without mutation!</a:t>
            </a:r>
          </a:p>
          <a:p>
            <a:pPr lvl="1"/>
            <a:r>
              <a:rPr lang="en-US" dirty="0"/>
              <a:t>What would mutation do?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3.11.2</a:t>
            </a:r>
            <a:r>
              <a:rPr lang="en-US" dirty="0"/>
              <a:t> (next slide) assumes constant population size</a:t>
            </a:r>
          </a:p>
        </p:txBody>
      </p:sp>
    </p:spTree>
    <p:extLst>
      <p:ext uri="{BB962C8B-B14F-4D97-AF65-F5344CB8AC3E}">
        <p14:creationId xmlns:p14="http://schemas.microsoft.com/office/powerpoint/2010/main" val="16830018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343DCCA-19C2-3C44-BD40-B1EDC38504A1}"/>
                  </a:ext>
                </a:extLst>
              </p:cNvPr>
              <p:cNvSpPr txBox="1"/>
              <p:nvPr/>
            </p:nvSpPr>
            <p:spPr>
              <a:xfrm>
                <a:off x="2274931" y="1581386"/>
                <a:ext cx="4197700" cy="12836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4000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sz="4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4000" i="1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f>
                                <m:fPr>
                                  <m:ctrlPr>
                                    <a:rPr lang="en-US" sz="40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40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4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4000" b="0" i="1" smtClean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sSub>
                        <m:sSubPr>
                          <m:ctrlPr>
                            <a:rPr lang="en-US" sz="4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sz="40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sz="40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7343DCCA-19C2-3C44-BD40-B1EDC38504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74931" y="1581386"/>
                <a:ext cx="4197700" cy="1283621"/>
              </a:xfrm>
              <a:prstGeom prst="rect">
                <a:avLst/>
              </a:prstGeom>
              <a:blipFill>
                <a:blip r:embed="rId2"/>
                <a:stretch>
                  <a:fillRect l="-3323" r="-1511"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object 2">
            <a:extLst>
              <a:ext uri="{FF2B5EF4-FFF2-40B4-BE49-F238E27FC236}">
                <a16:creationId xmlns:a16="http://schemas.microsoft.com/office/drawing/2014/main" id="{73006D4A-C2FB-074F-BAEE-1DFFB06AEC97}"/>
              </a:ext>
            </a:extLst>
          </p:cNvPr>
          <p:cNvSpPr txBox="1">
            <a:spLocks/>
          </p:cNvSpPr>
          <p:nvPr/>
        </p:nvSpPr>
        <p:spPr>
          <a:xfrm>
            <a:off x="507169" y="491797"/>
            <a:ext cx="7733225" cy="694421"/>
          </a:xfrm>
          <a:prstGeom prst="rect">
            <a:avLst/>
          </a:prstGeom>
        </p:spPr>
        <p:txBody>
          <a:bodyPr vert="horz" wrap="square" lIns="0" tIns="90805" rIns="0" bIns="0" rtlCol="0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pPr marL="12700" marR="5080">
              <a:lnSpc>
                <a:spcPts val="4730"/>
              </a:lnSpc>
              <a:spcBef>
                <a:spcPts val="715"/>
              </a:spcBef>
            </a:pPr>
            <a:r>
              <a:rPr lang="en-US" sz="4000" spc="-40" dirty="0"/>
              <a:t>Loss of Heterozygosity over Time</a:t>
            </a:r>
            <a:endParaRPr lang="en-US" sz="4000" spc="-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EC4B2A-C878-094C-85C0-72A14349500E}"/>
              </a:ext>
            </a:extLst>
          </p:cNvPr>
          <p:cNvSpPr txBox="1"/>
          <p:nvPr/>
        </p:nvSpPr>
        <p:spPr>
          <a:xfrm>
            <a:off x="1008185" y="4599957"/>
            <a:ext cx="74006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latin typeface="Helvetica" pitchFamily="2" charset="0"/>
              </a:rPr>
              <a:t>H</a:t>
            </a:r>
            <a:r>
              <a:rPr lang="en-US" sz="2000" dirty="0">
                <a:latin typeface="Helvetica" pitchFamily="2" charset="0"/>
              </a:rPr>
              <a:t> = heterozygosity: </a:t>
            </a:r>
            <a:r>
              <a:rPr lang="en-US" sz="2000" i="1" dirty="0">
                <a:latin typeface="Helvetica" pitchFamily="2" charset="0"/>
              </a:rPr>
              <a:t>H</a:t>
            </a:r>
            <a:r>
              <a:rPr lang="en-US" sz="2000" i="1" baseline="-25000" dirty="0">
                <a:latin typeface="Helvetica" pitchFamily="2" charset="0"/>
              </a:rPr>
              <a:t>0 </a:t>
            </a:r>
            <a:r>
              <a:rPr lang="en-US" sz="2000" dirty="0">
                <a:latin typeface="Helvetica" pitchFamily="2" charset="0"/>
              </a:rPr>
              <a:t>is initial het; </a:t>
            </a:r>
            <a:r>
              <a:rPr lang="en-US" sz="2000" i="1" dirty="0" err="1">
                <a:latin typeface="Helvetica" pitchFamily="2" charset="0"/>
              </a:rPr>
              <a:t>H</a:t>
            </a:r>
            <a:r>
              <a:rPr lang="en-US" sz="2000" i="1" baseline="-25000" dirty="0" err="1">
                <a:latin typeface="Helvetica" pitchFamily="2" charset="0"/>
              </a:rPr>
              <a:t>t</a:t>
            </a:r>
            <a:r>
              <a:rPr lang="en-US" sz="2000" dirty="0">
                <a:latin typeface="Helvetica" pitchFamily="2" charset="0"/>
              </a:rPr>
              <a:t> is het after </a:t>
            </a:r>
            <a:r>
              <a:rPr lang="en-US" sz="2000" i="1" dirty="0">
                <a:latin typeface="Helvetica" pitchFamily="2" charset="0"/>
              </a:rPr>
              <a:t>t</a:t>
            </a:r>
            <a:r>
              <a:rPr lang="en-US" sz="2000" dirty="0">
                <a:latin typeface="Helvetica" pitchFamily="2" charset="0"/>
              </a:rPr>
              <a:t> generations.  </a:t>
            </a:r>
          </a:p>
          <a:p>
            <a:r>
              <a:rPr lang="en-US" sz="2000" i="1" dirty="0">
                <a:latin typeface="Helvetica" pitchFamily="2" charset="0"/>
              </a:rPr>
              <a:t>t </a:t>
            </a:r>
            <a:r>
              <a:rPr lang="en-US" sz="2000" dirty="0">
                <a:latin typeface="Helvetica" pitchFamily="2" charset="0"/>
              </a:rPr>
              <a:t>= # of generations</a:t>
            </a:r>
          </a:p>
          <a:p>
            <a:r>
              <a:rPr lang="en-US" sz="2000" i="1" dirty="0">
                <a:latin typeface="Helvetica" pitchFamily="2" charset="0"/>
              </a:rPr>
              <a:t>N </a:t>
            </a:r>
            <a:r>
              <a:rPr lang="en-US" sz="2000" dirty="0">
                <a:latin typeface="Helvetica" pitchFamily="2" charset="0"/>
              </a:rPr>
              <a:t>= population size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655509-6F31-C94E-A0F8-783F8435EB00}"/>
              </a:ext>
            </a:extLst>
          </p:cNvPr>
          <p:cNvSpPr txBox="1"/>
          <p:nvPr/>
        </p:nvSpPr>
        <p:spPr>
          <a:xfrm>
            <a:off x="5159829" y="3429000"/>
            <a:ext cx="34365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Crow and Kimura 1970 (eq 3.11.2)</a:t>
            </a:r>
          </a:p>
        </p:txBody>
      </p:sp>
    </p:spTree>
    <p:extLst>
      <p:ext uri="{BB962C8B-B14F-4D97-AF65-F5344CB8AC3E}">
        <p14:creationId xmlns:p14="http://schemas.microsoft.com/office/powerpoint/2010/main" val="6822087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07389" y="307686"/>
            <a:ext cx="7553101" cy="1302151"/>
          </a:xfrm>
          <a:prstGeom prst="rect">
            <a:avLst/>
          </a:prstGeom>
        </p:spPr>
        <p:txBody>
          <a:bodyPr vert="horz" wrap="square" lIns="0" tIns="90805" rIns="0" bIns="0" rtlCol="0">
            <a:spAutoFit/>
          </a:bodyPr>
          <a:lstStyle/>
          <a:p>
            <a:pPr marL="12700" marR="5080" algn="l">
              <a:lnSpc>
                <a:spcPts val="4730"/>
              </a:lnSpc>
              <a:spcBef>
                <a:spcPts val="715"/>
              </a:spcBef>
            </a:pPr>
            <a:r>
              <a:rPr lang="en-US" spc="-40" dirty="0"/>
              <a:t>Common PLINK Quality Control flags</a:t>
            </a:r>
            <a:endParaRPr spc="-50" dirty="0"/>
          </a:p>
        </p:txBody>
      </p:sp>
      <p:sp>
        <p:nvSpPr>
          <p:cNvPr id="4" name="object 4"/>
          <p:cNvSpPr txBox="1"/>
          <p:nvPr/>
        </p:nvSpPr>
        <p:spPr>
          <a:xfrm>
            <a:off x="462223" y="1990740"/>
            <a:ext cx="7798267" cy="42627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30225" marR="0" lvl="0" indent="-344805" algn="l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Char char="•"/>
              <a:tabLst>
                <a:tab pos="529590" algn="l"/>
                <a:tab pos="530225" algn="l"/>
              </a:tabLst>
              <a:defRPr/>
            </a:pPr>
            <a:r>
              <a:rPr kumimoji="0" lang="en-US" sz="32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Remove </a:t>
            </a:r>
            <a:r>
              <a:rPr kumimoji="0" lang="en-US" sz="3200" b="0" i="0" u="none" strike="noStrike" kern="1200" cap="none" spc="-5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SNPs</a:t>
            </a:r>
            <a:r>
              <a:rPr kumimoji="0" lang="en-US" sz="32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which are missing across many individuals –</a:t>
            </a:r>
            <a:r>
              <a:rPr kumimoji="0" lang="en-US" sz="3200" b="0" i="0" u="none" strike="noStrike" kern="1200" cap="none" spc="-5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geno</a:t>
            </a:r>
            <a:endParaRPr kumimoji="0" lang="en-US" sz="3200" b="0" i="0" u="none" strike="noStrike" kern="1200" cap="none" spc="-5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185420" marR="0" lvl="0" indent="0" algn="l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None/>
              <a:tabLst>
                <a:tab pos="529590" algn="l"/>
                <a:tab pos="530225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$ plink --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bfile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mybinaryfile</a:t>
            </a:r>
            <a:r>
              <a:rPr kumimoji="0" lang="en-US" sz="2400" b="0" i="0" u="none" strike="noStrike" kern="1200" cap="none" spc="-9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–-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geno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0.15 –-make-bed --out</a:t>
            </a:r>
            <a:r>
              <a:rPr kumimoji="0" lang="en-US" sz="2400" b="0" i="0" u="none" strike="noStrike" kern="1200" cap="none" spc="-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clean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file_geno015</a:t>
            </a:r>
            <a:endParaRPr kumimoji="0" lang="en-US" sz="2400" b="0" i="0" u="none" strike="noStrike" kern="1200" cap="none" spc="-5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530225" marR="0" lvl="0" indent="-344805" algn="l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Char char="•"/>
              <a:tabLst>
                <a:tab pos="529590" algn="l"/>
                <a:tab pos="530225" algn="l"/>
              </a:tabLst>
              <a:defRPr/>
            </a:pPr>
            <a:r>
              <a:rPr kumimoji="0" lang="en-US" sz="32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Remove </a:t>
            </a:r>
            <a:r>
              <a:rPr kumimoji="0" lang="en-US" sz="3200" b="0" i="0" u="none" strike="noStrike" kern="1200" cap="none" spc="-5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individuals</a:t>
            </a:r>
            <a:r>
              <a:rPr kumimoji="0" lang="en-US" sz="32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missing many SNPs –mind</a:t>
            </a:r>
          </a:p>
          <a:p>
            <a:pPr marL="530225" marR="0" lvl="0" indent="-344805" algn="l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Char char="•"/>
              <a:tabLst>
                <a:tab pos="529590" algn="l"/>
                <a:tab pos="530225" algn="l"/>
              </a:tabLst>
              <a:defRPr/>
            </a:pPr>
            <a:r>
              <a:rPr kumimoji="0" lang="en-US" sz="32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Remove SNPs </a:t>
            </a:r>
            <a:r>
              <a:rPr kumimoji="0" lang="en-US" sz="3200" b="0" i="0" u="none" strike="noStrike" kern="1200" cap="none" spc="-5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without chromosomes</a:t>
            </a:r>
          </a:p>
          <a:p>
            <a:pPr marL="530225" marR="0" lvl="0" indent="-344805" algn="l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Char char="•"/>
              <a:tabLst>
                <a:tab pos="529590" algn="l"/>
                <a:tab pos="530225" algn="l"/>
              </a:tabLst>
              <a:defRPr/>
            </a:pPr>
            <a:r>
              <a:rPr kumimoji="0" lang="en-US" sz="32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Remove SNPs failing </a:t>
            </a:r>
            <a:r>
              <a:rPr kumimoji="0" lang="en-US" sz="3200" b="0" i="0" u="none" strike="noStrike" kern="1200" cap="none" spc="-5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Hardy-Weinberg</a:t>
            </a:r>
          </a:p>
          <a:p>
            <a:pPr marL="530225" marR="0" lvl="0" indent="-344805" algn="l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Char char="•"/>
              <a:tabLst>
                <a:tab pos="529590" algn="l"/>
                <a:tab pos="530225" algn="l"/>
              </a:tabLst>
              <a:defRPr/>
            </a:pPr>
            <a:r>
              <a:rPr kumimoji="0" lang="en-US" sz="32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Remove </a:t>
            </a:r>
            <a:r>
              <a:rPr kumimoji="0" lang="en-US" sz="3200" b="0" i="0" u="none" strike="noStrike" kern="1200" cap="none" spc="-5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low frequency </a:t>
            </a:r>
            <a:r>
              <a:rPr kumimoji="0" lang="en-US" sz="32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alleles --</a:t>
            </a:r>
            <a:r>
              <a:rPr kumimoji="0" lang="en-US" sz="3200" b="0" i="0" u="none" strike="noStrike" kern="1200" cap="none" spc="-5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maf</a:t>
            </a:r>
            <a:endParaRPr kumimoji="0" sz="29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242962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611900" y="0"/>
            <a:ext cx="8229600" cy="1143000"/>
          </a:xfrm>
        </p:spPr>
        <p:txBody>
          <a:bodyPr/>
          <a:lstStyle/>
          <a:p>
            <a:r>
              <a:rPr lang="en-US" dirty="0">
                <a:latin typeface="Gill Sans"/>
                <a:cs typeface="Gill Sans"/>
              </a:rPr>
              <a:t>SNP Arrays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1271" y="5365818"/>
            <a:ext cx="7888425" cy="1258295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Aim is to call 3 genotypes (AA=0, AB=1, BB=2)</a:t>
            </a:r>
          </a:p>
          <a:p>
            <a:r>
              <a:rPr lang="en-US" dirty="0"/>
              <a:t>Occasionally, clusters are poorly identified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75807" y="285587"/>
            <a:ext cx="4718424" cy="797955"/>
          </a:xfrm>
          <a:prstGeom prst="roundRect">
            <a:avLst/>
          </a:prstGeom>
          <a:solidFill>
            <a:schemeClr val="tx2"/>
          </a:solidFill>
          <a:ln w="38100" cmpd="sng">
            <a:solidFill>
              <a:srgbClr val="66CCFF"/>
            </a:solidFill>
            <a:prstDash val="soli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itchFamily="2" charset="0"/>
              <a:ea typeface="+mn-ea"/>
              <a:cs typeface="+mn-c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222806"/>
            <a:ext cx="5636541" cy="849787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solidFill>
                    <a:srgbClr val="FF8000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SNP Arrays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DED427-2090-A745-A802-0827BDB609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00" y="1454150"/>
            <a:ext cx="8128000" cy="39497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856A04A3-C331-0643-8E7E-1B4393931674}"/>
              </a:ext>
            </a:extLst>
          </p:cNvPr>
          <p:cNvSpPr/>
          <p:nvPr/>
        </p:nvSpPr>
        <p:spPr>
          <a:xfrm rot="540258">
            <a:off x="4531808" y="1718268"/>
            <a:ext cx="532563" cy="1396721"/>
          </a:xfrm>
          <a:noFill/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EC4A45C-0284-D548-9814-5654477AD653}"/>
              </a:ext>
            </a:extLst>
          </p:cNvPr>
          <p:cNvSpPr/>
          <p:nvPr/>
        </p:nvSpPr>
        <p:spPr>
          <a:xfrm rot="540258">
            <a:off x="5206616" y="1748711"/>
            <a:ext cx="1204986" cy="1088330"/>
          </a:xfrm>
          <a:custGeom>
            <a:avLst/>
            <a:gdLst>
              <a:gd name="connsiteX0" fmla="*/ 0 w 1204986"/>
              <a:gd name="connsiteY0" fmla="*/ 544165 h 1088330"/>
              <a:gd name="connsiteX1" fmla="*/ 602493 w 1204986"/>
              <a:gd name="connsiteY1" fmla="*/ 0 h 1088330"/>
              <a:gd name="connsiteX2" fmla="*/ 1204986 w 1204986"/>
              <a:gd name="connsiteY2" fmla="*/ 544165 h 1088330"/>
              <a:gd name="connsiteX3" fmla="*/ 602493 w 1204986"/>
              <a:gd name="connsiteY3" fmla="*/ 1088330 h 1088330"/>
              <a:gd name="connsiteX4" fmla="*/ 0 w 1204986"/>
              <a:gd name="connsiteY4" fmla="*/ 544165 h 1088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04986" h="1088330" extrusionOk="0">
                <a:moveTo>
                  <a:pt x="0" y="544165"/>
                </a:moveTo>
                <a:cubicBezTo>
                  <a:pt x="-32754" y="169420"/>
                  <a:pt x="283447" y="-1188"/>
                  <a:pt x="602493" y="0"/>
                </a:cubicBezTo>
                <a:cubicBezTo>
                  <a:pt x="909658" y="57283"/>
                  <a:pt x="1195768" y="258094"/>
                  <a:pt x="1204986" y="544165"/>
                </a:cubicBezTo>
                <a:cubicBezTo>
                  <a:pt x="1136906" y="796972"/>
                  <a:pt x="906165" y="1124305"/>
                  <a:pt x="602493" y="1088330"/>
                </a:cubicBezTo>
                <a:cubicBezTo>
                  <a:pt x="254338" y="1051576"/>
                  <a:pt x="-6497" y="808402"/>
                  <a:pt x="0" y="544165"/>
                </a:cubicBezTo>
                <a:close/>
              </a:path>
            </a:pathLst>
          </a:custGeom>
          <a:noFill/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3CC673-52EE-054C-976E-814BB55F8F49}"/>
              </a:ext>
            </a:extLst>
          </p:cNvPr>
          <p:cNvSpPr txBox="1"/>
          <p:nvPr/>
        </p:nvSpPr>
        <p:spPr>
          <a:xfrm>
            <a:off x="5128874" y="3326004"/>
            <a:ext cx="22365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Helvetica" pitchFamily="2" charset="0"/>
                <a:ea typeface="+mn-ea"/>
                <a:cs typeface="+mn-cs"/>
              </a:rPr>
              <a:t>Only 2 genotype classes!</a:t>
            </a:r>
          </a:p>
        </p:txBody>
      </p:sp>
    </p:spTree>
    <p:extLst>
      <p:ext uri="{BB962C8B-B14F-4D97-AF65-F5344CB8AC3E}">
        <p14:creationId xmlns:p14="http://schemas.microsoft.com/office/powerpoint/2010/main" val="879698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DNA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several possible tissue sources – different DNA yields</a:t>
            </a:r>
          </a:p>
          <a:p>
            <a:r>
              <a:rPr lang="en-US" dirty="0"/>
              <a:t>blood </a:t>
            </a:r>
          </a:p>
          <a:p>
            <a:pPr lvl="1"/>
            <a:r>
              <a:rPr lang="en-US" dirty="0"/>
              <a:t>widely used, preferred method</a:t>
            </a:r>
          </a:p>
          <a:p>
            <a:pPr lvl="1"/>
            <a:r>
              <a:rPr lang="en-US" dirty="0"/>
              <a:t>5 ml yields 50-2100 µg of DNA</a:t>
            </a:r>
          </a:p>
          <a:p>
            <a:pPr lvl="1"/>
            <a:r>
              <a:rPr lang="en-US" dirty="0"/>
              <a:t>requires qualified personnel</a:t>
            </a:r>
          </a:p>
          <a:p>
            <a:pPr lvl="1"/>
            <a:r>
              <a:rPr lang="en-US" dirty="0"/>
              <a:t>blood-borne diseases </a:t>
            </a:r>
          </a:p>
          <a:p>
            <a:r>
              <a:rPr lang="en-US" dirty="0"/>
              <a:t>saliva or </a:t>
            </a:r>
            <a:r>
              <a:rPr lang="en-US" dirty="0" err="1"/>
              <a:t>buccal</a:t>
            </a:r>
            <a:r>
              <a:rPr lang="en-US" dirty="0"/>
              <a:t> (cheek cells)</a:t>
            </a:r>
          </a:p>
          <a:p>
            <a:pPr lvl="1"/>
            <a:r>
              <a:rPr lang="en-US" dirty="0"/>
              <a:t>Qualified personnel are unnecessary</a:t>
            </a:r>
          </a:p>
          <a:p>
            <a:pPr lvl="1"/>
            <a:r>
              <a:rPr lang="en-US" dirty="0"/>
              <a:t>swabs yield &lt;1µg of DNA</a:t>
            </a:r>
          </a:p>
          <a:p>
            <a:pPr lvl="1"/>
            <a:r>
              <a:rPr lang="en-US" dirty="0"/>
              <a:t>“spit-kit” yields hundreds of µg of DNA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3356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"/>
                <a:cs typeface="Gill Sans"/>
              </a:rPr>
              <a:t>Hardy Weinberg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 rotWithShape="1">
          <a:blip r:embed="rId2"/>
          <a:srcRect l="18954" r="34357" b="43484"/>
          <a:stretch/>
        </p:blipFill>
        <p:spPr>
          <a:xfrm>
            <a:off x="2044700" y="2675523"/>
            <a:ext cx="2137773" cy="30522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6989" y="2675524"/>
            <a:ext cx="2137711" cy="305217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679700" y="5905588"/>
            <a:ext cx="15027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G. H. Hardy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621927" y="5905500"/>
            <a:ext cx="15027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W. Weinberg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47621" y="1908718"/>
            <a:ext cx="8229600" cy="15626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252731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1908 Hardy Weinberg principle described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84163" y="6236944"/>
            <a:ext cx="8574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How are the </a:t>
            </a:r>
            <a:r>
              <a:rPr kumimoji="0" lang="en-US" sz="24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genotype </a:t>
            </a: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frequencies inherited?</a:t>
            </a:r>
          </a:p>
        </p:txBody>
      </p:sp>
    </p:spTree>
    <p:extLst>
      <p:ext uri="{BB962C8B-B14F-4D97-AF65-F5344CB8AC3E}">
        <p14:creationId xmlns:p14="http://schemas.microsoft.com/office/powerpoint/2010/main" val="4379719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Hardy-Weinberg Equilibrium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Describes the relationship between allele frequencies (p, q) and genotype frequencies (AA, Aa, aa) in a randomly mating population.</a:t>
            </a:r>
          </a:p>
          <a:p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Has certain </a:t>
            </a:r>
            <a:r>
              <a:rPr lang="en-US" u="sng" dirty="0">
                <a:latin typeface="Gill Sans" charset="0"/>
                <a:ea typeface="Gill Sans" charset="0"/>
                <a:cs typeface="Gill Sans" charset="0"/>
              </a:rPr>
              <a:t>assumptions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 about the population for the equilibrium to be valid.</a:t>
            </a:r>
          </a:p>
          <a:p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Violation of HWE suggests that these model assumption(s) are broken.</a:t>
            </a:r>
          </a:p>
        </p:txBody>
      </p:sp>
    </p:spTree>
    <p:extLst>
      <p:ext uri="{BB962C8B-B14F-4D97-AF65-F5344CB8AC3E}">
        <p14:creationId xmlns:p14="http://schemas.microsoft.com/office/powerpoint/2010/main" val="19635877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Hardy-Weinberg Equilibrium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>
                <a:latin typeface="Courier" pitchFamily="2" charset="0"/>
                <a:ea typeface="Gill Sans" charset="0"/>
                <a:cs typeface="Gill Sans" charset="0"/>
              </a:rPr>
              <a:t>p</a:t>
            </a:r>
            <a:r>
              <a:rPr lang="en-US" sz="4400" baseline="30000" dirty="0">
                <a:latin typeface="Courier" pitchFamily="2" charset="0"/>
                <a:ea typeface="Gill Sans" charset="0"/>
                <a:cs typeface="Gill Sans" charset="0"/>
              </a:rPr>
              <a:t>2</a:t>
            </a:r>
            <a:r>
              <a:rPr lang="en-US" sz="4400" dirty="0">
                <a:latin typeface="Courier" pitchFamily="2" charset="0"/>
                <a:ea typeface="Gill Sans" charset="0"/>
                <a:cs typeface="Gill Sans" charset="0"/>
              </a:rPr>
              <a:t> + 2pq + q</a:t>
            </a:r>
            <a:r>
              <a:rPr lang="en-US" sz="4400" baseline="30000" dirty="0">
                <a:latin typeface="Courier" pitchFamily="2" charset="0"/>
                <a:ea typeface="Gill Sans" charset="0"/>
                <a:cs typeface="Gill Sans" charset="0"/>
              </a:rPr>
              <a:t>2</a:t>
            </a:r>
            <a:r>
              <a:rPr lang="en-US" sz="4400" dirty="0">
                <a:latin typeface="Courier" pitchFamily="2" charset="0"/>
                <a:ea typeface="Gill Sans" charset="0"/>
                <a:cs typeface="Gill Sans" charset="0"/>
              </a:rPr>
              <a:t> = 1</a:t>
            </a:r>
          </a:p>
          <a:p>
            <a:pPr marL="0" indent="0" algn="ctr">
              <a:buNone/>
            </a:pPr>
            <a:endParaRPr lang="en-US" sz="4400" dirty="0">
              <a:latin typeface="Courier" pitchFamily="2" charset="0"/>
              <a:ea typeface="Gill Sans" charset="0"/>
              <a:cs typeface="Gill Sans" charset="0"/>
            </a:endParaRPr>
          </a:p>
          <a:p>
            <a:pPr marL="0" indent="0" algn="ctr">
              <a:buNone/>
            </a:pPr>
            <a:endParaRPr lang="en-US" sz="4400" dirty="0">
              <a:latin typeface="Courier" pitchFamily="2" charset="0"/>
              <a:ea typeface="Gill Sans" charset="0"/>
              <a:cs typeface="Gill Sans" charset="0"/>
            </a:endParaRPr>
          </a:p>
          <a:p>
            <a:r>
              <a:rPr lang="en-US" sz="3500" dirty="0">
                <a:latin typeface="+mn-lt"/>
                <a:ea typeface="Gill Sans" charset="0"/>
                <a:cs typeface="Gill Sans" charset="0"/>
              </a:rPr>
              <a:t>p and q are allele frequencies, so p + q = 1</a:t>
            </a:r>
          </a:p>
          <a:p>
            <a:r>
              <a:rPr lang="en-US" sz="3500" dirty="0">
                <a:latin typeface="+mn-lt"/>
                <a:ea typeface="Gill Sans" charset="0"/>
                <a:cs typeface="Gill Sans" charset="0"/>
              </a:rPr>
              <a:t>p</a:t>
            </a:r>
            <a:r>
              <a:rPr lang="en-US" sz="3500" baseline="30000" dirty="0">
                <a:latin typeface="+mn-lt"/>
                <a:ea typeface="Gill Sans" charset="0"/>
                <a:cs typeface="Gill Sans" charset="0"/>
              </a:rPr>
              <a:t>2</a:t>
            </a:r>
            <a:r>
              <a:rPr lang="en-US" sz="3500" dirty="0">
                <a:latin typeface="+mn-lt"/>
                <a:ea typeface="Gill Sans" charset="0"/>
                <a:cs typeface="Gill Sans" charset="0"/>
              </a:rPr>
              <a:t>, q</a:t>
            </a:r>
            <a:r>
              <a:rPr lang="en-US" sz="3500" baseline="30000" dirty="0">
                <a:latin typeface="+mn-lt"/>
                <a:ea typeface="Gill Sans" charset="0"/>
                <a:cs typeface="Gill Sans" charset="0"/>
              </a:rPr>
              <a:t>2</a:t>
            </a:r>
            <a:r>
              <a:rPr lang="en-US" sz="3500" dirty="0">
                <a:latin typeface="+mn-lt"/>
                <a:ea typeface="Gill Sans" charset="0"/>
                <a:cs typeface="Gill Sans" charset="0"/>
              </a:rPr>
              <a:t>, and 2pq are genotype frequencies</a:t>
            </a:r>
          </a:p>
          <a:p>
            <a:pPr marL="0" indent="0" algn="ctr">
              <a:buNone/>
            </a:pPr>
            <a:endParaRPr lang="en-US" dirty="0">
              <a:latin typeface="Courier" pitchFamily="2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23427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"/>
                <a:cs typeface="Gill Sans"/>
              </a:rPr>
              <a:t>Hardy Weinberg Framework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84163" y="2090003"/>
            <a:ext cx="4287838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Assumptions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Randomly mating 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Infinitely large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Diploid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No overlap between generations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1" y="2090003"/>
            <a:ext cx="4287838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Disrupting factors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AutoNum type="roman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(strong) Selection 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Mutation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Migration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 Substructure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4163" y="4316084"/>
            <a:ext cx="8574087" cy="1444502"/>
          </a:xfrm>
          <a:prstGeom prst="rect">
            <a:avLst/>
          </a:prstGeom>
          <a:noFill/>
          <a:ln w="57150">
            <a:noFill/>
          </a:ln>
        </p:spPr>
        <p:txBody>
          <a:bodyPr wrap="square" lIns="216000" tIns="187200" rIns="216000" bIns="187200" rtlCol="0" anchor="ctr" anchorCtr="1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The Hardy Weinberg principle allows us to build a null hypothesis on the distribution of allele and genotype frequencies in the population, and determine which variants deviate from that principle and which are the 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disrupting factors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causing this behavior.</a:t>
            </a:r>
          </a:p>
        </p:txBody>
      </p:sp>
    </p:spTree>
    <p:extLst>
      <p:ext uri="{BB962C8B-B14F-4D97-AF65-F5344CB8AC3E}">
        <p14:creationId xmlns:p14="http://schemas.microsoft.com/office/powerpoint/2010/main" val="4700442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Gill Sans"/>
                <a:cs typeface="Gill Sans"/>
              </a:rPr>
              <a:t>Hardy-Weinberg Principle I</a:t>
            </a:r>
          </a:p>
        </p:txBody>
      </p:sp>
      <p:graphicFrame>
        <p:nvGraphicFramePr>
          <p:cNvPr id="25" name="Table 24"/>
          <p:cNvGraphicFramePr>
            <a:graphicFrameLocks noGrp="1"/>
          </p:cNvGraphicFramePr>
          <p:nvPr/>
        </p:nvGraphicFramePr>
        <p:xfrm>
          <a:off x="3489815" y="4870868"/>
          <a:ext cx="3255460" cy="13976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554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ts val="1380"/>
                        </a:lnSpc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Genotype </a:t>
                      </a:r>
                      <a:r>
                        <a:rPr lang="en-US" sz="1800" dirty="0"/>
                        <a:t>Frequencies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ts val="1380"/>
                        </a:lnSpc>
                      </a:pPr>
                      <a:r>
                        <a:rPr lang="en-US" sz="1800" dirty="0"/>
                        <a:t>p(AA) = p</a:t>
                      </a:r>
                      <a:r>
                        <a:rPr lang="en-US" sz="1800" baseline="30000" dirty="0"/>
                        <a:t>2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ts val="1380"/>
                        </a:lnSpc>
                      </a:pPr>
                      <a:r>
                        <a:rPr lang="en-US" sz="1800" dirty="0"/>
                        <a:t>p(Aa) = 2pq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1147">
                <a:tc>
                  <a:txBody>
                    <a:bodyPr/>
                    <a:lstStyle/>
                    <a:p>
                      <a:pPr>
                        <a:lnSpc>
                          <a:spcPts val="1380"/>
                        </a:lnSpc>
                      </a:pPr>
                      <a:r>
                        <a:rPr lang="en-US" sz="1800" dirty="0"/>
                        <a:t>p(aa) = q</a:t>
                      </a:r>
                      <a:r>
                        <a:rPr lang="en-US" sz="1800" baseline="30000" dirty="0"/>
                        <a:t>2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6" name="Table 25"/>
          <p:cNvGraphicFramePr>
            <a:graphicFrameLocks noGrp="1"/>
          </p:cNvGraphicFramePr>
          <p:nvPr/>
        </p:nvGraphicFramePr>
        <p:xfrm>
          <a:off x="5837356" y="4756567"/>
          <a:ext cx="1980880" cy="119824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808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9147">
                <a:tc>
                  <a:txBody>
                    <a:bodyPr/>
                    <a:lstStyle/>
                    <a:p>
                      <a:pPr>
                        <a:lnSpc>
                          <a:spcPts val="2560"/>
                        </a:lnSpc>
                        <a:spcAft>
                          <a:spcPts val="4200"/>
                        </a:spcAft>
                      </a:pPr>
                      <a:r>
                        <a:rPr lang="en-US" sz="1800" dirty="0"/>
                        <a:t>Allele Frequencies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9147">
                <a:tc>
                  <a:txBody>
                    <a:bodyPr/>
                    <a:lstStyle/>
                    <a:p>
                      <a:pPr>
                        <a:lnSpc>
                          <a:spcPts val="2560"/>
                        </a:lnSpc>
                        <a:spcAft>
                          <a:spcPts val="4200"/>
                        </a:spcAft>
                      </a:pPr>
                      <a:r>
                        <a:rPr lang="en-US" sz="1800" dirty="0"/>
                        <a:t>p(A)</a:t>
                      </a:r>
                      <a:r>
                        <a:rPr lang="en-US" sz="1800" baseline="0" dirty="0"/>
                        <a:t> = </a:t>
                      </a:r>
                      <a:r>
                        <a:rPr lang="en-US" sz="1800" dirty="0"/>
                        <a:t>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6315">
                <a:tc>
                  <a:txBody>
                    <a:bodyPr/>
                    <a:lstStyle/>
                    <a:p>
                      <a:pPr>
                        <a:lnSpc>
                          <a:spcPts val="2560"/>
                        </a:lnSpc>
                        <a:spcAft>
                          <a:spcPts val="1800"/>
                        </a:spcAft>
                      </a:pPr>
                      <a:r>
                        <a:rPr lang="en-US" sz="1800" dirty="0"/>
                        <a:t>p(a) = q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7" name="Left Brace 26"/>
          <p:cNvSpPr/>
          <p:nvPr/>
        </p:nvSpPr>
        <p:spPr>
          <a:xfrm>
            <a:off x="3097704" y="4804820"/>
            <a:ext cx="250126" cy="1511308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84163" y="5363588"/>
            <a:ext cx="281354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G</a:t>
            </a:r>
            <a:r>
              <a:rPr kumimoji="0" lang="en-US" sz="18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0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 Variant with 2 alleles:</a:t>
            </a:r>
            <a:endParaRPr kumimoji="0" lang="en-US" sz="1800" b="0" i="0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"/>
              <a:ea typeface="+mn-ea"/>
              <a:cs typeface="Gill San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			A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 and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a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284163" y="1943100"/>
            <a:ext cx="4287837" cy="2336800"/>
          </a:xfrm>
          <a:prstGeom prst="roundRect">
            <a:avLst/>
          </a:prstGeom>
          <a:solidFill>
            <a:schemeClr val="accent6"/>
          </a:solidFill>
          <a:ln w="2540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1" name="Oval 40"/>
          <p:cNvSpPr/>
          <p:nvPr/>
        </p:nvSpPr>
        <p:spPr>
          <a:xfrm>
            <a:off x="520700" y="2387600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2" name="Oval 41"/>
          <p:cNvSpPr/>
          <p:nvPr/>
        </p:nvSpPr>
        <p:spPr>
          <a:xfrm>
            <a:off x="1409700" y="2444750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825500" y="2692400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1550500" y="3388700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Oval 44"/>
          <p:cNvSpPr/>
          <p:nvPr/>
        </p:nvSpPr>
        <p:spPr>
          <a:xfrm>
            <a:off x="1130300" y="2997200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6" name="Oval 45"/>
          <p:cNvSpPr/>
          <p:nvPr/>
        </p:nvSpPr>
        <p:spPr>
          <a:xfrm>
            <a:off x="647700" y="3939200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952500" y="356453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1779100" y="364928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1498600" y="3803808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3557100" y="2510183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Oval 50"/>
          <p:cNvSpPr/>
          <p:nvPr/>
        </p:nvSpPr>
        <p:spPr>
          <a:xfrm>
            <a:off x="3733800" y="3141050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2197100" y="4064000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1130300" y="2635250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2565400" y="3040550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405300" y="2700950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Oval 55"/>
          <p:cNvSpPr/>
          <p:nvPr/>
        </p:nvSpPr>
        <p:spPr>
          <a:xfrm>
            <a:off x="1498600" y="2844800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Oval 56"/>
          <p:cNvSpPr/>
          <p:nvPr/>
        </p:nvSpPr>
        <p:spPr>
          <a:xfrm>
            <a:off x="1192700" y="4001600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2387600" y="3289283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3527481" y="3663950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923800" y="3939200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" name="Oval 60"/>
          <p:cNvSpPr/>
          <p:nvPr/>
        </p:nvSpPr>
        <p:spPr>
          <a:xfrm>
            <a:off x="2529500" y="2398100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Oval 61"/>
          <p:cNvSpPr/>
          <p:nvPr/>
        </p:nvSpPr>
        <p:spPr>
          <a:xfrm>
            <a:off x="2349500" y="3644900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2156800" y="2997200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2654300" y="3949700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952500" y="3208700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Oval 65"/>
          <p:cNvSpPr/>
          <p:nvPr/>
        </p:nvSpPr>
        <p:spPr>
          <a:xfrm>
            <a:off x="2654300" y="3634400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Oval 66"/>
          <p:cNvSpPr/>
          <p:nvPr/>
        </p:nvSpPr>
        <p:spPr>
          <a:xfrm>
            <a:off x="1839300" y="3152900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2044700" y="3516800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Oval 68"/>
          <p:cNvSpPr/>
          <p:nvPr/>
        </p:nvSpPr>
        <p:spPr>
          <a:xfrm>
            <a:off x="3466000" y="3112583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2017100" y="3784583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2998300" y="2616200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Oval 71"/>
          <p:cNvSpPr/>
          <p:nvPr/>
        </p:nvSpPr>
        <p:spPr>
          <a:xfrm>
            <a:off x="3913800" y="3449150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Oval 72"/>
          <p:cNvSpPr/>
          <p:nvPr/>
        </p:nvSpPr>
        <p:spPr>
          <a:xfrm>
            <a:off x="4314881" y="2510183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3060700" y="3606800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Oval 74"/>
          <p:cNvSpPr/>
          <p:nvPr/>
        </p:nvSpPr>
        <p:spPr>
          <a:xfrm>
            <a:off x="3767681" y="2616200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Oval 75"/>
          <p:cNvSpPr/>
          <p:nvPr/>
        </p:nvSpPr>
        <p:spPr>
          <a:xfrm>
            <a:off x="3365500" y="3911600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1218100" y="328928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2825681" y="2415200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2742100" y="2758100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3545500" y="3399200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4349681" y="2907200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2970700" y="3231050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698500" y="320258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7964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1522900" y="3135800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3705281" y="4039700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735500" y="293258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3860800" y="3759200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4197281" y="3899058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2336800" y="2651000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2825681" y="3007700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1779100" y="2831000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430700" y="314738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698500" y="3606800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439155" y="3719058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1193800" y="3674450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403100" y="3429000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2066800" y="3253400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3025900" y="4001600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3248081" y="3426800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3106000" y="2932583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3205900" y="3163400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2044700" y="2702900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1776900" y="2488100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4072481" y="2602400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3428081" y="2792900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3767681" y="287018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7" name="Rectangle 106"/>
          <p:cNvSpPr/>
          <p:nvPr/>
        </p:nvSpPr>
        <p:spPr>
          <a:xfrm>
            <a:off x="4017281" y="2855300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3286000" y="2512400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9" name="Rectangle 108"/>
          <p:cNvSpPr/>
          <p:nvPr/>
        </p:nvSpPr>
        <p:spPr>
          <a:xfrm>
            <a:off x="4134881" y="323738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4377281" y="347978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2695700" y="3298700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1749300" y="3989058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284163" y="1913461"/>
            <a:ext cx="4287837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Diploid Population at Generation: G</a:t>
            </a:r>
            <a:r>
              <a:rPr kumimoji="0" lang="en-US" sz="1800" b="0" i="0" u="none" strike="noStrike" kern="1200" cap="none" spc="0" normalizeH="0" baseline="-2500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0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5065262" y="2117651"/>
            <a:ext cx="3418338" cy="2114681"/>
            <a:chOff x="5065262" y="2117651"/>
            <a:chExt cx="3418338" cy="2114681"/>
          </a:xfrm>
        </p:grpSpPr>
        <p:sp>
          <p:nvSpPr>
            <p:cNvPr id="119" name="Rectangle 118"/>
            <p:cNvSpPr/>
            <p:nvPr/>
          </p:nvSpPr>
          <p:spPr>
            <a:xfrm>
              <a:off x="5065262" y="2233000"/>
              <a:ext cx="180000" cy="180000"/>
            </a:xfrm>
            <a:prstGeom prst="rect">
              <a:avLst/>
            </a:prstGeom>
            <a:noFill/>
            <a:ln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0" name="Oval 119"/>
            <p:cNvSpPr/>
            <p:nvPr/>
          </p:nvSpPr>
          <p:spPr>
            <a:xfrm>
              <a:off x="5065262" y="2666983"/>
              <a:ext cx="180000" cy="18000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5448300" y="3045517"/>
              <a:ext cx="30353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AA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homozygotes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major allele</a:t>
              </a:r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5448300" y="2117651"/>
              <a:ext cx="23699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Male</a:t>
              </a:r>
            </a:p>
          </p:txBody>
        </p:sp>
        <p:sp>
          <p:nvSpPr>
            <p:cNvPr id="128" name="Diamond 127"/>
            <p:cNvSpPr/>
            <p:nvPr/>
          </p:nvSpPr>
          <p:spPr>
            <a:xfrm>
              <a:off x="5065262" y="3147383"/>
              <a:ext cx="180000" cy="180000"/>
            </a:xfrm>
            <a:prstGeom prst="diamond">
              <a:avLst/>
            </a:prstGeom>
            <a:solidFill>
              <a:schemeClr val="accent1"/>
            </a:solidFill>
            <a:ln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29" name="Diamond 128"/>
            <p:cNvSpPr/>
            <p:nvPr/>
          </p:nvSpPr>
          <p:spPr>
            <a:xfrm>
              <a:off x="5065262" y="3569958"/>
              <a:ext cx="180000" cy="180000"/>
            </a:xfrm>
            <a:prstGeom prst="diamond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5461000" y="3460234"/>
              <a:ext cx="23699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Aa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heterozygotes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5461000" y="2563268"/>
              <a:ext cx="23699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Female</a:t>
              </a:r>
            </a:p>
          </p:txBody>
        </p:sp>
        <p:sp>
          <p:nvSpPr>
            <p:cNvPr id="132" name="TextBox 131"/>
            <p:cNvSpPr txBox="1"/>
            <p:nvPr/>
          </p:nvSpPr>
          <p:spPr>
            <a:xfrm>
              <a:off x="5461000" y="3863000"/>
              <a:ext cx="3022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1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aa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</a:t>
              </a: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homozygotes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 minor allele</a:t>
              </a:r>
            </a:p>
          </p:txBody>
        </p:sp>
        <p:sp>
          <p:nvSpPr>
            <p:cNvPr id="133" name="Diamond 132"/>
            <p:cNvSpPr/>
            <p:nvPr/>
          </p:nvSpPr>
          <p:spPr>
            <a:xfrm>
              <a:off x="5065262" y="3949700"/>
              <a:ext cx="180000" cy="180000"/>
            </a:xfrm>
            <a:prstGeom prst="diamond">
              <a:avLst/>
            </a:prstGeom>
            <a:solidFill>
              <a:schemeClr val="accent4"/>
            </a:solidFill>
            <a:ln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96109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"/>
                <a:cs typeface="Gill Sans"/>
              </a:rPr>
              <a:t>Hardy-Weinberg Principle II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4162" y="1865114"/>
            <a:ext cx="857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Which are the expected </a:t>
            </a: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genotype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frequencies in G</a:t>
            </a:r>
            <a:r>
              <a:rPr kumimoji="0" lang="en-US" sz="18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1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?</a:t>
            </a:r>
          </a:p>
        </p:txBody>
      </p:sp>
      <p:graphicFrame>
        <p:nvGraphicFramePr>
          <p:cNvPr id="15" name="Table 14"/>
          <p:cNvGraphicFramePr>
            <a:graphicFrameLocks noGrp="1"/>
          </p:cNvGraphicFramePr>
          <p:nvPr/>
        </p:nvGraphicFramePr>
        <p:xfrm>
          <a:off x="812497" y="2631235"/>
          <a:ext cx="2691754" cy="3048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08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08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39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308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308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460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P1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P</a:t>
                      </a:r>
                      <a:r>
                        <a:rPr lang="en-US" sz="1400" baseline="0" dirty="0">
                          <a:latin typeface="Gill Sans"/>
                          <a:cs typeface="Gill Sans"/>
                        </a:rPr>
                        <a:t>2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Offspring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3567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3567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3567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3567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3567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3567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3567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3567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3567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7909C6D8-C5D7-6442-9BA6-6630D64B061C}"/>
              </a:ext>
            </a:extLst>
          </p:cNvPr>
          <p:cNvGrpSpPr/>
          <p:nvPr/>
        </p:nvGrpSpPr>
        <p:grpSpPr>
          <a:xfrm>
            <a:off x="3957055" y="2371350"/>
            <a:ext cx="3249218" cy="3202682"/>
            <a:chOff x="3957055" y="2371350"/>
            <a:chExt cx="3249218" cy="3202682"/>
          </a:xfrm>
        </p:grpSpPr>
        <p:sp>
          <p:nvSpPr>
            <p:cNvPr id="6" name="Rectangle 5"/>
            <p:cNvSpPr/>
            <p:nvPr/>
          </p:nvSpPr>
          <p:spPr>
            <a:xfrm>
              <a:off x="4060530" y="2738422"/>
              <a:ext cx="2833200" cy="283362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+mn-ea"/>
                <a:cs typeface="Gill Sans"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 rot="5400000">
              <a:off x="4127440" y="4154441"/>
              <a:ext cx="2831246" cy="1588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4051291" y="4275262"/>
              <a:ext cx="2839716" cy="1588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3957055" y="2371350"/>
              <a:ext cx="1913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p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869151" y="2371350"/>
              <a:ext cx="9276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q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 rot="5400000">
              <a:off x="6595949" y="4963709"/>
              <a:ext cx="912869" cy="3077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q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 rot="5400000">
              <a:off x="6094784" y="3546498"/>
              <a:ext cx="1915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p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031302" y="3351216"/>
              <a:ext cx="1510967" cy="366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8064A2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p</a:t>
              </a:r>
              <a:r>
                <a:rPr kumimoji="0" lang="en-US" sz="1800" b="1" i="0" u="none" strike="noStrike" kern="1200" cap="none" spc="0" normalizeH="0" baseline="30000" noProof="0" dirty="0">
                  <a:ln>
                    <a:noFill/>
                  </a:ln>
                  <a:solidFill>
                    <a:srgbClr val="8064A2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2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704272" y="4780826"/>
              <a:ext cx="926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8064A2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q</a:t>
              </a:r>
              <a:r>
                <a:rPr kumimoji="0" lang="en-US" sz="1800" b="1" i="0" u="none" strike="noStrike" kern="1200" cap="none" spc="0" normalizeH="0" baseline="30000" noProof="0" dirty="0">
                  <a:ln>
                    <a:noFill/>
                  </a:ln>
                  <a:solidFill>
                    <a:srgbClr val="8064A2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2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984562" y="4802830"/>
              <a:ext cx="15077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8064A2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pq</a:t>
              </a:r>
              <a:endParaRPr kumimoji="0" lang="en-US" sz="1800" b="1" i="0" u="none" strike="noStrike" kern="1200" cap="none" spc="0" normalizeH="0" baseline="30000" noProof="0" dirty="0">
                <a:ln>
                  <a:noFill/>
                </a:ln>
                <a:solidFill>
                  <a:srgbClr val="8064A2"/>
                </a:solidFill>
                <a:effectLst/>
                <a:uLnTx/>
                <a:uFillTx/>
                <a:latin typeface="Gill Sans"/>
                <a:ea typeface="+mn-ea"/>
                <a:cs typeface="Gill Sans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671971" y="3379309"/>
              <a:ext cx="9260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8064A2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pq</a:t>
              </a:r>
              <a:endParaRPr kumimoji="0" lang="en-US" sz="1800" b="1" i="0" u="none" strike="noStrike" kern="1200" cap="none" spc="0" normalizeH="0" baseline="30000" noProof="0" dirty="0">
                <a:ln>
                  <a:noFill/>
                </a:ln>
                <a:solidFill>
                  <a:srgbClr val="8064A2"/>
                </a:solidFill>
                <a:effectLst/>
                <a:uLnTx/>
                <a:uFillTx/>
                <a:latin typeface="Gill Sans"/>
                <a:ea typeface="+mn-ea"/>
                <a:cs typeface="Gill Sans"/>
              </a:endParaRPr>
            </a:p>
          </p:txBody>
        </p:sp>
      </p:grpSp>
      <p:graphicFrame>
        <p:nvGraphicFramePr>
          <p:cNvPr id="20" name="Table 19"/>
          <p:cNvGraphicFramePr>
            <a:graphicFrameLocks noGrp="1"/>
          </p:cNvGraphicFramePr>
          <p:nvPr/>
        </p:nvGraphicFramePr>
        <p:xfrm>
          <a:off x="7311357" y="1440230"/>
          <a:ext cx="1494469" cy="176749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4944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74365">
                <a:tc>
                  <a:txBody>
                    <a:bodyPr/>
                    <a:lstStyle/>
                    <a:p>
                      <a:pPr>
                        <a:lnSpc>
                          <a:spcPts val="1380"/>
                        </a:lnSpc>
                      </a:pPr>
                      <a:r>
                        <a:rPr lang="en-US" sz="1400" dirty="0">
                          <a:latin typeface="Gill Sans"/>
                          <a:cs typeface="Gill Sans"/>
                        </a:rPr>
                        <a:t>G</a:t>
                      </a:r>
                      <a:r>
                        <a:rPr lang="en-US" sz="1400" baseline="-25000" dirty="0">
                          <a:latin typeface="Gill Sans"/>
                          <a:cs typeface="Gill Sans"/>
                        </a:rPr>
                        <a:t>1</a:t>
                      </a:r>
                      <a:r>
                        <a:rPr lang="en-US" sz="1400" dirty="0">
                          <a:latin typeface="Gill Sans"/>
                          <a:cs typeface="Gill Sans"/>
                        </a:rPr>
                        <a:t>Genotype </a:t>
                      </a:r>
                    </a:p>
                    <a:p>
                      <a:pPr>
                        <a:lnSpc>
                          <a:spcPts val="1380"/>
                        </a:lnSpc>
                      </a:pPr>
                      <a:r>
                        <a:rPr lang="en-US" sz="1400" dirty="0">
                          <a:latin typeface="Gill Sans"/>
                          <a:cs typeface="Gill Sans"/>
                        </a:rPr>
                        <a:t>Frequencies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365">
                <a:tc>
                  <a:txBody>
                    <a:bodyPr/>
                    <a:lstStyle/>
                    <a:p>
                      <a:pPr>
                        <a:lnSpc>
                          <a:spcPts val="1380"/>
                        </a:lnSpc>
                      </a:pPr>
                      <a:r>
                        <a:rPr lang="en-US" sz="1400" dirty="0" err="1">
                          <a:latin typeface="Gill Sans"/>
                          <a:cs typeface="Gill Sans"/>
                        </a:rPr>
                        <a:t>p(AA</a:t>
                      </a:r>
                      <a:r>
                        <a:rPr lang="en-US" sz="1400" dirty="0">
                          <a:latin typeface="Gill Sans"/>
                          <a:cs typeface="Gill Sans"/>
                        </a:rPr>
                        <a:t>) = p</a:t>
                      </a:r>
                      <a:r>
                        <a:rPr lang="en-US" sz="1400" baseline="30000" dirty="0"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365">
                <a:tc>
                  <a:txBody>
                    <a:bodyPr/>
                    <a:lstStyle/>
                    <a:p>
                      <a:pPr>
                        <a:lnSpc>
                          <a:spcPts val="1380"/>
                        </a:lnSpc>
                      </a:pPr>
                      <a:r>
                        <a:rPr lang="en-US" sz="1400" dirty="0" err="1">
                          <a:latin typeface="Gill Sans"/>
                          <a:cs typeface="Gill Sans"/>
                        </a:rPr>
                        <a:t>p(Aa</a:t>
                      </a:r>
                      <a:r>
                        <a:rPr lang="en-US" sz="1400" dirty="0">
                          <a:latin typeface="Gill Sans"/>
                          <a:cs typeface="Gill Sans"/>
                        </a:rPr>
                        <a:t>) = 2pq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4402">
                <a:tc>
                  <a:txBody>
                    <a:bodyPr/>
                    <a:lstStyle/>
                    <a:p>
                      <a:pPr>
                        <a:lnSpc>
                          <a:spcPts val="1380"/>
                        </a:lnSpc>
                      </a:pPr>
                      <a:r>
                        <a:rPr lang="en-US" sz="1400" dirty="0" err="1">
                          <a:latin typeface="Gill Sans"/>
                          <a:cs typeface="Gill Sans"/>
                        </a:rPr>
                        <a:t>p(aa</a:t>
                      </a:r>
                      <a:r>
                        <a:rPr lang="en-US" sz="1400" dirty="0">
                          <a:latin typeface="Gill Sans"/>
                          <a:cs typeface="Gill Sans"/>
                        </a:rPr>
                        <a:t>) = q</a:t>
                      </a:r>
                      <a:r>
                        <a:rPr lang="en-US" sz="1400" baseline="30000" dirty="0"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55314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8A976-4F12-8446-B40B-C47B97F9F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A878B-1AC4-AC41-8135-3E2CDBEB23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9" y="1600200"/>
            <a:ext cx="4227443" cy="4525963"/>
          </a:xfrm>
        </p:spPr>
        <p:txBody>
          <a:bodyPr/>
          <a:lstStyle/>
          <a:p>
            <a:r>
              <a:rPr lang="en-US" dirty="0"/>
              <a:t>“AND” rule (multiply)</a:t>
            </a:r>
          </a:p>
          <a:p>
            <a:r>
              <a:rPr lang="en-US" dirty="0"/>
              <a:t>“OR” rule (sum)</a:t>
            </a:r>
          </a:p>
          <a:p>
            <a:endParaRPr lang="en-US" dirty="0"/>
          </a:p>
          <a:p>
            <a:r>
              <a:rPr lang="en-US" dirty="0"/>
              <a:t>P(red) = ?</a:t>
            </a:r>
          </a:p>
          <a:p>
            <a:endParaRPr lang="en-US" dirty="0"/>
          </a:p>
          <a:p>
            <a:r>
              <a:rPr lang="en-US" dirty="0"/>
              <a:t>Picking 2 marbles:</a:t>
            </a:r>
          </a:p>
          <a:p>
            <a:pPr lvl="1"/>
            <a:r>
              <a:rPr lang="en-US" dirty="0"/>
              <a:t>Red then Blue = P(red)*P(blue) = ?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170" name="Picture 2" descr="24 Standard Interview Puzzles - RED AND BLUE MARBLES - YouTube">
            <a:extLst>
              <a:ext uri="{FF2B5EF4-FFF2-40B4-BE49-F238E27FC236}">
                <a16:creationId xmlns:a16="http://schemas.microsoft.com/office/drawing/2014/main" id="{120AAC20-EB83-594E-92F1-5ECEE1F14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248" y="1611968"/>
            <a:ext cx="3942752" cy="2957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6C9A95-4567-234E-B8F4-A491901875A9}"/>
              </a:ext>
            </a:extLst>
          </p:cNvPr>
          <p:cNvSpPr txBox="1"/>
          <p:nvPr/>
        </p:nvSpPr>
        <p:spPr>
          <a:xfrm>
            <a:off x="1391478" y="4810539"/>
            <a:ext cx="25576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100 marbles total: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60 red, 40 blue</a:t>
            </a:r>
          </a:p>
        </p:txBody>
      </p:sp>
    </p:spTree>
    <p:extLst>
      <p:ext uri="{BB962C8B-B14F-4D97-AF65-F5344CB8AC3E}">
        <p14:creationId xmlns:p14="http://schemas.microsoft.com/office/powerpoint/2010/main" val="31301362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8A976-4F12-8446-B40B-C47B97F9F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</a:t>
            </a:r>
            <a:r>
              <a:rPr lang="en-US" dirty="0">
                <a:sym typeface="Wingdings" pitchFamily="2" charset="2"/>
              </a:rPr>
              <a:t> Genotypes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A878B-1AC4-AC41-8135-3E2CDBEB23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043" y="1600200"/>
            <a:ext cx="8421757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Picking 2 marbles (all options):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Red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</a:rPr>
              <a:t>Red </a:t>
            </a:r>
            <a:r>
              <a:rPr lang="en-US" dirty="0"/>
              <a:t>= P(red)*P(red) = </a:t>
            </a:r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baseline="30000" dirty="0">
                <a:solidFill>
                  <a:srgbClr val="FF0000"/>
                </a:solidFill>
              </a:rPr>
              <a:t>2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OR</a:t>
            </a:r>
          </a:p>
          <a:p>
            <a:r>
              <a:rPr lang="en-US" dirty="0">
                <a:solidFill>
                  <a:srgbClr val="FF0000"/>
                </a:solidFill>
              </a:rPr>
              <a:t>Red</a:t>
            </a:r>
            <a:r>
              <a:rPr lang="en-US" dirty="0"/>
              <a:t> AND </a:t>
            </a:r>
            <a:r>
              <a:rPr lang="en-US" dirty="0">
                <a:solidFill>
                  <a:srgbClr val="0070C0"/>
                </a:solidFill>
              </a:rPr>
              <a:t>Blue </a:t>
            </a:r>
            <a:r>
              <a:rPr lang="en-US" dirty="0"/>
              <a:t>= P(red)*P(blue)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	</a:t>
            </a:r>
            <a:r>
              <a:rPr lang="en-US" sz="3000" dirty="0"/>
              <a:t>OR</a:t>
            </a:r>
          </a:p>
          <a:p>
            <a:r>
              <a:rPr lang="en-US" dirty="0">
                <a:solidFill>
                  <a:srgbClr val="0070C0"/>
                </a:solidFill>
              </a:rPr>
              <a:t>Blue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</a:rPr>
              <a:t>Red </a:t>
            </a:r>
            <a:r>
              <a:rPr lang="en-US" dirty="0"/>
              <a:t>= P(red)*P(blue)</a:t>
            </a:r>
          </a:p>
          <a:p>
            <a:pPr marL="0" indent="0">
              <a:buNone/>
            </a:pPr>
            <a:r>
              <a:rPr lang="en-US" dirty="0"/>
              <a:t>OR</a:t>
            </a:r>
          </a:p>
          <a:p>
            <a:r>
              <a:rPr lang="en-US" dirty="0">
                <a:solidFill>
                  <a:srgbClr val="0070C0"/>
                </a:solidFill>
              </a:rPr>
              <a:t>Blue</a:t>
            </a:r>
            <a:r>
              <a:rPr lang="en-US" dirty="0"/>
              <a:t> AND </a:t>
            </a:r>
            <a:r>
              <a:rPr lang="en-US" dirty="0">
                <a:solidFill>
                  <a:srgbClr val="0070C0"/>
                </a:solidFill>
              </a:rPr>
              <a:t>Blue </a:t>
            </a:r>
            <a:r>
              <a:rPr lang="en-US" dirty="0"/>
              <a:t>= P(blue)*P(blue) = </a:t>
            </a:r>
            <a:r>
              <a:rPr lang="en-US" dirty="0">
                <a:solidFill>
                  <a:srgbClr val="0070C0"/>
                </a:solidFill>
              </a:rPr>
              <a:t>q</a:t>
            </a:r>
            <a:r>
              <a:rPr lang="en-US" baseline="30000" dirty="0">
                <a:solidFill>
                  <a:srgbClr val="0070C0"/>
                </a:solidFill>
              </a:rPr>
              <a:t>2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" name="Right Bracket 4">
            <a:extLst>
              <a:ext uri="{FF2B5EF4-FFF2-40B4-BE49-F238E27FC236}">
                <a16:creationId xmlns:a16="http://schemas.microsoft.com/office/drawing/2014/main" id="{0B890C41-2285-1142-939B-18168082A9FD}"/>
              </a:ext>
            </a:extLst>
          </p:cNvPr>
          <p:cNvSpPr/>
          <p:nvPr/>
        </p:nvSpPr>
        <p:spPr>
          <a:xfrm>
            <a:off x="6135756" y="3424293"/>
            <a:ext cx="265043" cy="1298713"/>
          </a:xfrm>
          <a:prstGeom prst="rightBracket">
            <a:avLst/>
          </a:prstGeom>
          <a:ln w="349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EEE893-B2E8-9D48-B4DA-191AEE9CFC73}"/>
              </a:ext>
            </a:extLst>
          </p:cNvPr>
          <p:cNvSpPr txBox="1"/>
          <p:nvPr/>
        </p:nvSpPr>
        <p:spPr>
          <a:xfrm>
            <a:off x="6566452" y="3258041"/>
            <a:ext cx="212034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How to get one red and one blue? =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pq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OR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qp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itchFamily="2" charset="2"/>
              </a:rPr>
              <a:t> These are the SAME, so =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itchFamily="2" charset="2"/>
              </a:rPr>
              <a:t>2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itchFamily="2" charset="2"/>
              </a:rPr>
              <a:t>p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itchFamily="2" charset="2"/>
              </a:rPr>
              <a:t>q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27261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8A976-4F12-8446-B40B-C47B97F9F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</a:t>
            </a:r>
            <a:r>
              <a:rPr lang="en-US" dirty="0">
                <a:sym typeface="Wingdings" pitchFamily="2" charset="2"/>
              </a:rPr>
              <a:t> Genotypes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A878B-1AC4-AC41-8135-3E2CDBEB23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043" y="1600200"/>
            <a:ext cx="8123583" cy="498316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Picking 2 marbles (all options) = All possible genotypes in a population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Red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</a:rPr>
              <a:t>Red </a:t>
            </a:r>
            <a:r>
              <a:rPr lang="en-US" dirty="0"/>
              <a:t>= P(red)*P(red) = </a:t>
            </a:r>
            <a:r>
              <a:rPr lang="en-US" dirty="0">
                <a:solidFill>
                  <a:srgbClr val="FF0000"/>
                </a:solidFill>
              </a:rPr>
              <a:t>p</a:t>
            </a:r>
            <a:r>
              <a:rPr lang="en-US" baseline="30000" dirty="0">
                <a:solidFill>
                  <a:srgbClr val="FF0000"/>
                </a:solidFill>
              </a:rPr>
              <a:t>2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OR</a:t>
            </a:r>
          </a:p>
          <a:p>
            <a:r>
              <a:rPr lang="en-US" dirty="0">
                <a:solidFill>
                  <a:srgbClr val="FF0000"/>
                </a:solidFill>
              </a:rPr>
              <a:t>Red</a:t>
            </a:r>
            <a:r>
              <a:rPr lang="en-US" dirty="0"/>
              <a:t> AND </a:t>
            </a:r>
            <a:r>
              <a:rPr lang="en-US" dirty="0">
                <a:solidFill>
                  <a:srgbClr val="0070C0"/>
                </a:solidFill>
              </a:rPr>
              <a:t>Blue </a:t>
            </a:r>
            <a:r>
              <a:rPr lang="en-US" dirty="0"/>
              <a:t>= P(red)*P(blue)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	</a:t>
            </a:r>
            <a:r>
              <a:rPr lang="en-US" sz="3000" dirty="0"/>
              <a:t>OR</a:t>
            </a:r>
          </a:p>
          <a:p>
            <a:r>
              <a:rPr lang="en-US" dirty="0">
                <a:solidFill>
                  <a:srgbClr val="0070C0"/>
                </a:solidFill>
              </a:rPr>
              <a:t>Blue</a:t>
            </a:r>
            <a:r>
              <a:rPr lang="en-US" dirty="0"/>
              <a:t> AND </a:t>
            </a:r>
            <a:r>
              <a:rPr lang="en-US" dirty="0">
                <a:solidFill>
                  <a:srgbClr val="FF0000"/>
                </a:solidFill>
              </a:rPr>
              <a:t>Red </a:t>
            </a:r>
            <a:r>
              <a:rPr lang="en-US" dirty="0"/>
              <a:t>= P(red)*P(blue)</a:t>
            </a:r>
          </a:p>
          <a:p>
            <a:pPr marL="0" indent="0">
              <a:buNone/>
            </a:pPr>
            <a:r>
              <a:rPr lang="en-US" dirty="0"/>
              <a:t>OR</a:t>
            </a:r>
          </a:p>
          <a:p>
            <a:r>
              <a:rPr lang="en-US" dirty="0">
                <a:solidFill>
                  <a:srgbClr val="0070C0"/>
                </a:solidFill>
              </a:rPr>
              <a:t>Blue</a:t>
            </a:r>
            <a:r>
              <a:rPr lang="en-US" dirty="0"/>
              <a:t> AND </a:t>
            </a:r>
            <a:r>
              <a:rPr lang="en-US" dirty="0">
                <a:solidFill>
                  <a:srgbClr val="0070C0"/>
                </a:solidFill>
              </a:rPr>
              <a:t>Blue </a:t>
            </a:r>
            <a:r>
              <a:rPr lang="en-US" dirty="0"/>
              <a:t>= P(blue)*P(blue) = </a:t>
            </a:r>
            <a:r>
              <a:rPr lang="en-US" dirty="0">
                <a:solidFill>
                  <a:srgbClr val="0070C0"/>
                </a:solidFill>
              </a:rPr>
              <a:t>q</a:t>
            </a:r>
            <a:r>
              <a:rPr lang="en-US" baseline="30000" dirty="0">
                <a:solidFill>
                  <a:srgbClr val="0070C0"/>
                </a:solidFill>
              </a:rPr>
              <a:t>2</a:t>
            </a:r>
          </a:p>
          <a:p>
            <a:pPr marL="0" indent="0">
              <a:buNone/>
            </a:pPr>
            <a:endParaRPr lang="en-US" baseline="30000" dirty="0">
              <a:solidFill>
                <a:srgbClr val="0070C0"/>
              </a:solidFill>
            </a:endParaRPr>
          </a:p>
          <a:p>
            <a:pPr marL="0" indent="0" algn="ctr">
              <a:buNone/>
            </a:pPr>
            <a:r>
              <a:rPr lang="en-US" b="1" dirty="0">
                <a:latin typeface="Courier" pitchFamily="2" charset="0"/>
                <a:ea typeface="Gill Sans" charset="0"/>
                <a:cs typeface="Gill Sans" charset="0"/>
              </a:rPr>
              <a:t>=</a:t>
            </a:r>
            <a:r>
              <a:rPr lang="en-US" b="1" dirty="0">
                <a:solidFill>
                  <a:srgbClr val="FF0000"/>
                </a:solidFill>
                <a:latin typeface="Courier" pitchFamily="2" charset="0"/>
                <a:ea typeface="Gill Sans" charset="0"/>
                <a:cs typeface="Gill Sans" charset="0"/>
              </a:rPr>
              <a:t> p</a:t>
            </a:r>
            <a:r>
              <a:rPr lang="en-US" b="1" baseline="30000" dirty="0">
                <a:solidFill>
                  <a:srgbClr val="FF0000"/>
                </a:solidFill>
                <a:latin typeface="Courier" pitchFamily="2" charset="0"/>
                <a:ea typeface="Gill Sans" charset="0"/>
                <a:cs typeface="Gill Sans" charset="0"/>
              </a:rPr>
              <a:t>2</a:t>
            </a:r>
            <a:r>
              <a:rPr lang="en-US" b="1" dirty="0">
                <a:solidFill>
                  <a:srgbClr val="FF0000"/>
                </a:solidFill>
                <a:latin typeface="Courier" pitchFamily="2" charset="0"/>
                <a:ea typeface="Gill Sans" charset="0"/>
                <a:cs typeface="Gill Sans" charset="0"/>
              </a:rPr>
              <a:t> </a:t>
            </a:r>
            <a:r>
              <a:rPr lang="en-US" b="1" dirty="0">
                <a:latin typeface="Courier" pitchFamily="2" charset="0"/>
                <a:ea typeface="Gill Sans" charset="0"/>
                <a:cs typeface="Gill Sans" charset="0"/>
              </a:rPr>
              <a:t>+ 2</a:t>
            </a:r>
            <a:r>
              <a:rPr lang="en-US" b="1" dirty="0">
                <a:solidFill>
                  <a:srgbClr val="FF0000"/>
                </a:solidFill>
                <a:latin typeface="Courier" pitchFamily="2" charset="0"/>
                <a:ea typeface="Gill Sans" charset="0"/>
                <a:cs typeface="Gill Sans" charset="0"/>
              </a:rPr>
              <a:t>p</a:t>
            </a:r>
            <a:r>
              <a:rPr lang="en-US" b="1" dirty="0">
                <a:solidFill>
                  <a:srgbClr val="0070C0"/>
                </a:solidFill>
                <a:latin typeface="Courier" pitchFamily="2" charset="0"/>
                <a:ea typeface="Gill Sans" charset="0"/>
                <a:cs typeface="Gill Sans" charset="0"/>
              </a:rPr>
              <a:t>q</a:t>
            </a:r>
            <a:r>
              <a:rPr lang="en-US" b="1" dirty="0">
                <a:latin typeface="Courier" pitchFamily="2" charset="0"/>
                <a:ea typeface="Gill Sans" charset="0"/>
                <a:cs typeface="Gill Sans" charset="0"/>
              </a:rPr>
              <a:t> + </a:t>
            </a:r>
            <a:r>
              <a:rPr lang="en-US" b="1" dirty="0">
                <a:solidFill>
                  <a:srgbClr val="0070C0"/>
                </a:solidFill>
                <a:latin typeface="Courier" pitchFamily="2" charset="0"/>
                <a:ea typeface="Gill Sans" charset="0"/>
                <a:cs typeface="Gill Sans" charset="0"/>
              </a:rPr>
              <a:t>q</a:t>
            </a:r>
            <a:r>
              <a:rPr lang="en-US" b="1" baseline="30000" dirty="0">
                <a:solidFill>
                  <a:srgbClr val="0070C0"/>
                </a:solidFill>
                <a:latin typeface="Courier" pitchFamily="2" charset="0"/>
                <a:ea typeface="Gill Sans" charset="0"/>
                <a:cs typeface="Gill Sans" charset="0"/>
              </a:rPr>
              <a:t>2</a:t>
            </a:r>
            <a:r>
              <a:rPr lang="en-US" b="1" dirty="0">
                <a:latin typeface="Courier" pitchFamily="2" charset="0"/>
                <a:ea typeface="Gill Sans" charset="0"/>
                <a:cs typeface="Gill Sans" charset="0"/>
              </a:rPr>
              <a:t> = 1</a:t>
            </a:r>
          </a:p>
          <a:p>
            <a:pPr marL="0" indent="0">
              <a:buNone/>
            </a:pP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5" name="Right Bracket 4">
            <a:extLst>
              <a:ext uri="{FF2B5EF4-FFF2-40B4-BE49-F238E27FC236}">
                <a16:creationId xmlns:a16="http://schemas.microsoft.com/office/drawing/2014/main" id="{0B890C41-2285-1142-939B-18168082A9FD}"/>
              </a:ext>
            </a:extLst>
          </p:cNvPr>
          <p:cNvSpPr/>
          <p:nvPr/>
        </p:nvSpPr>
        <p:spPr>
          <a:xfrm>
            <a:off x="5565912" y="3526061"/>
            <a:ext cx="265043" cy="1298713"/>
          </a:xfrm>
          <a:prstGeom prst="rightBracket">
            <a:avLst/>
          </a:prstGeom>
          <a:ln w="349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EEE893-B2E8-9D48-B4DA-191AEE9CFC73}"/>
              </a:ext>
            </a:extLst>
          </p:cNvPr>
          <p:cNvSpPr txBox="1"/>
          <p:nvPr/>
        </p:nvSpPr>
        <p:spPr>
          <a:xfrm>
            <a:off x="5830955" y="3894484"/>
            <a:ext cx="255767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itchFamily="2" charset="2"/>
              </a:rPr>
              <a:t>= </a:t>
            </a:r>
            <a:r>
              <a:rPr kumimoji="0" lang="en-US" sz="27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itchFamily="2" charset="2"/>
              </a:rPr>
              <a:t>p</a:t>
            </a:r>
            <a:r>
              <a:rPr kumimoji="0" lang="en-US" sz="2700" b="0" i="0" u="none" strike="noStrike" kern="120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itchFamily="2" charset="2"/>
              </a:rPr>
              <a:t>q</a:t>
            </a: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itchFamily="2" charset="2"/>
              </a:rPr>
              <a:t> + </a:t>
            </a:r>
            <a:r>
              <a:rPr kumimoji="0" lang="en-US" sz="2700" b="0" i="0" u="none" strike="noStrike" kern="120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itchFamily="2" charset="2"/>
              </a:rPr>
              <a:t>q</a:t>
            </a:r>
            <a:r>
              <a:rPr kumimoji="0" lang="en-US" sz="27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itchFamily="2" charset="2"/>
              </a:rPr>
              <a:t>p</a:t>
            </a:r>
            <a:r>
              <a:rPr kumimoji="0" lang="en-US" sz="27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itchFamily="2" charset="2"/>
              </a:rPr>
              <a:t> = </a:t>
            </a:r>
            <a:r>
              <a:rPr kumimoji="0" lang="en-US" sz="27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itchFamily="2" charset="2"/>
              </a:rPr>
              <a:t>2</a:t>
            </a:r>
            <a:r>
              <a:rPr kumimoji="0" lang="en-US" sz="27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itchFamily="2" charset="2"/>
              </a:rPr>
              <a:t>p</a:t>
            </a:r>
            <a:r>
              <a:rPr kumimoji="0" lang="en-US" sz="27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 pitchFamily="2" charset="2"/>
              </a:rPr>
              <a:t>q</a:t>
            </a:r>
            <a:endParaRPr kumimoji="0" lang="en-US" sz="27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EC2006-A045-CE44-984F-07FD2CAB76ED}"/>
              </a:ext>
            </a:extLst>
          </p:cNvPr>
          <p:cNvSpPr txBox="1"/>
          <p:nvPr/>
        </p:nvSpPr>
        <p:spPr>
          <a:xfrm>
            <a:off x="6308036" y="5632793"/>
            <a:ext cx="26835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+mn-ea"/>
                <a:cs typeface="+mn-cs"/>
              </a:rPr>
              <a:t>No other genotype options (i.e. MUST be one of these 3!) so probability is 100% (=1) </a:t>
            </a:r>
          </a:p>
        </p:txBody>
      </p:sp>
    </p:spTree>
    <p:extLst>
      <p:ext uri="{BB962C8B-B14F-4D97-AF65-F5344CB8AC3E}">
        <p14:creationId xmlns:p14="http://schemas.microsoft.com/office/powerpoint/2010/main" val="1593329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"/>
                <a:cs typeface="Gill Sans"/>
              </a:rPr>
              <a:t>Hardy-Weinberg Principle II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4162" y="1865114"/>
            <a:ext cx="8574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Which are the expected </a:t>
            </a: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genotype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frequencies in G</a:t>
            </a:r>
            <a:r>
              <a:rPr kumimoji="0" lang="en-US" sz="18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1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?</a:t>
            </a:r>
          </a:p>
        </p:txBody>
      </p:sp>
      <p:graphicFrame>
        <p:nvGraphicFramePr>
          <p:cNvPr id="15" name="Table 14"/>
          <p:cNvGraphicFramePr>
            <a:graphicFrameLocks noGrp="1"/>
          </p:cNvGraphicFramePr>
          <p:nvPr/>
        </p:nvGraphicFramePr>
        <p:xfrm>
          <a:off x="812497" y="2631235"/>
          <a:ext cx="2691754" cy="3048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08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08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39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308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308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460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P1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P</a:t>
                      </a:r>
                      <a:r>
                        <a:rPr lang="en-US" sz="1400" baseline="0" dirty="0">
                          <a:latin typeface="Gill Sans"/>
                          <a:cs typeface="Gill Sans"/>
                        </a:rPr>
                        <a:t>2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4"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Offspring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3567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3567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3567"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3567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3567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3567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3567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Gill Sans"/>
                          <a:cs typeface="Gill Sans"/>
                        </a:rPr>
                        <a:t>AA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3567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3567"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err="1">
                          <a:latin typeface="Gill Sans"/>
                          <a:cs typeface="Gill Sans"/>
                        </a:rPr>
                        <a:t>aa</a:t>
                      </a:r>
                      <a:endParaRPr lang="en-US" sz="1400" dirty="0">
                        <a:latin typeface="Gill Sans"/>
                        <a:cs typeface="Gill Sans"/>
                      </a:endParaRP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7909C6D8-C5D7-6442-9BA6-6630D64B061C}"/>
              </a:ext>
            </a:extLst>
          </p:cNvPr>
          <p:cNvGrpSpPr/>
          <p:nvPr/>
        </p:nvGrpSpPr>
        <p:grpSpPr>
          <a:xfrm>
            <a:off x="3957055" y="2371350"/>
            <a:ext cx="3249218" cy="3202682"/>
            <a:chOff x="3957055" y="2371350"/>
            <a:chExt cx="3249218" cy="3202682"/>
          </a:xfrm>
        </p:grpSpPr>
        <p:sp>
          <p:nvSpPr>
            <p:cNvPr id="6" name="Rectangle 5"/>
            <p:cNvSpPr/>
            <p:nvPr/>
          </p:nvSpPr>
          <p:spPr>
            <a:xfrm>
              <a:off x="4060530" y="2738422"/>
              <a:ext cx="2833200" cy="283362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+mn-ea"/>
                <a:cs typeface="Gill Sans"/>
              </a:endParaRPr>
            </a:p>
          </p:txBody>
        </p:sp>
        <p:cxnSp>
          <p:nvCxnSpPr>
            <p:cNvPr id="7" name="Straight Connector 6"/>
            <p:cNvCxnSpPr/>
            <p:nvPr/>
          </p:nvCxnSpPr>
          <p:spPr>
            <a:xfrm rot="5400000">
              <a:off x="4127440" y="4154441"/>
              <a:ext cx="2831246" cy="1588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4051291" y="4275262"/>
              <a:ext cx="2839716" cy="1588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3957055" y="2371350"/>
              <a:ext cx="191368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p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869151" y="2371350"/>
              <a:ext cx="9276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q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 rot="5400000">
              <a:off x="6595949" y="4963709"/>
              <a:ext cx="912869" cy="3077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q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 rot="5400000">
              <a:off x="6094784" y="3546498"/>
              <a:ext cx="1915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p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031302" y="3351216"/>
              <a:ext cx="1510967" cy="366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8064A2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p</a:t>
              </a:r>
              <a:r>
                <a:rPr kumimoji="0" lang="en-US" sz="1800" b="1" i="0" u="none" strike="noStrike" kern="1200" cap="none" spc="0" normalizeH="0" baseline="30000" noProof="0" dirty="0">
                  <a:ln>
                    <a:noFill/>
                  </a:ln>
                  <a:solidFill>
                    <a:srgbClr val="8064A2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2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704272" y="4780826"/>
              <a:ext cx="9260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8064A2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q</a:t>
              </a:r>
              <a:r>
                <a:rPr kumimoji="0" lang="en-US" sz="1800" b="1" i="0" u="none" strike="noStrike" kern="1200" cap="none" spc="0" normalizeH="0" baseline="30000" noProof="0" dirty="0">
                  <a:ln>
                    <a:noFill/>
                  </a:ln>
                  <a:solidFill>
                    <a:srgbClr val="8064A2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2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984562" y="4802830"/>
              <a:ext cx="15077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8064A2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pq</a:t>
              </a:r>
              <a:endParaRPr kumimoji="0" lang="en-US" sz="1800" b="1" i="0" u="none" strike="noStrike" kern="1200" cap="none" spc="0" normalizeH="0" baseline="30000" noProof="0" dirty="0">
                <a:ln>
                  <a:noFill/>
                </a:ln>
                <a:solidFill>
                  <a:srgbClr val="8064A2"/>
                </a:solidFill>
                <a:effectLst/>
                <a:uLnTx/>
                <a:uFillTx/>
                <a:latin typeface="Gill Sans"/>
                <a:ea typeface="+mn-ea"/>
                <a:cs typeface="Gill Sans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671971" y="3379309"/>
              <a:ext cx="9260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8064A2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pq</a:t>
              </a:r>
              <a:endParaRPr kumimoji="0" lang="en-US" sz="1800" b="1" i="0" u="none" strike="noStrike" kern="1200" cap="none" spc="0" normalizeH="0" baseline="30000" noProof="0" dirty="0">
                <a:ln>
                  <a:noFill/>
                </a:ln>
                <a:solidFill>
                  <a:srgbClr val="8064A2"/>
                </a:solidFill>
                <a:effectLst/>
                <a:uLnTx/>
                <a:uFillTx/>
                <a:latin typeface="Gill Sans"/>
                <a:ea typeface="+mn-ea"/>
                <a:cs typeface="Gill Sans"/>
              </a:endParaRPr>
            </a:p>
          </p:txBody>
        </p:sp>
      </p:grpSp>
      <p:graphicFrame>
        <p:nvGraphicFramePr>
          <p:cNvPr id="20" name="Table 19"/>
          <p:cNvGraphicFramePr>
            <a:graphicFrameLocks noGrp="1"/>
          </p:cNvGraphicFramePr>
          <p:nvPr/>
        </p:nvGraphicFramePr>
        <p:xfrm>
          <a:off x="7311357" y="1440230"/>
          <a:ext cx="1494469" cy="176749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4944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74365">
                <a:tc>
                  <a:txBody>
                    <a:bodyPr/>
                    <a:lstStyle/>
                    <a:p>
                      <a:pPr>
                        <a:lnSpc>
                          <a:spcPts val="1380"/>
                        </a:lnSpc>
                      </a:pPr>
                      <a:r>
                        <a:rPr lang="en-US" sz="1400" dirty="0">
                          <a:latin typeface="Gill Sans"/>
                          <a:cs typeface="Gill Sans"/>
                        </a:rPr>
                        <a:t>G</a:t>
                      </a:r>
                      <a:r>
                        <a:rPr lang="en-US" sz="1400" baseline="-25000" dirty="0">
                          <a:latin typeface="Gill Sans"/>
                          <a:cs typeface="Gill Sans"/>
                        </a:rPr>
                        <a:t>1</a:t>
                      </a:r>
                      <a:r>
                        <a:rPr lang="en-US" sz="1400" dirty="0">
                          <a:latin typeface="Gill Sans"/>
                          <a:cs typeface="Gill Sans"/>
                        </a:rPr>
                        <a:t>Genotype </a:t>
                      </a:r>
                    </a:p>
                    <a:p>
                      <a:pPr>
                        <a:lnSpc>
                          <a:spcPts val="1380"/>
                        </a:lnSpc>
                      </a:pPr>
                      <a:r>
                        <a:rPr lang="en-US" sz="1400" dirty="0">
                          <a:latin typeface="Gill Sans"/>
                          <a:cs typeface="Gill Sans"/>
                        </a:rPr>
                        <a:t>Frequencies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4365">
                <a:tc>
                  <a:txBody>
                    <a:bodyPr/>
                    <a:lstStyle/>
                    <a:p>
                      <a:pPr>
                        <a:lnSpc>
                          <a:spcPts val="1380"/>
                        </a:lnSpc>
                      </a:pPr>
                      <a:r>
                        <a:rPr lang="en-US" sz="1400" dirty="0" err="1">
                          <a:latin typeface="Gill Sans"/>
                          <a:cs typeface="Gill Sans"/>
                        </a:rPr>
                        <a:t>p(AA</a:t>
                      </a:r>
                      <a:r>
                        <a:rPr lang="en-US" sz="1400" dirty="0">
                          <a:latin typeface="Gill Sans"/>
                          <a:cs typeface="Gill Sans"/>
                        </a:rPr>
                        <a:t>) = p</a:t>
                      </a:r>
                      <a:r>
                        <a:rPr lang="en-US" sz="1400" baseline="30000" dirty="0"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4365">
                <a:tc>
                  <a:txBody>
                    <a:bodyPr/>
                    <a:lstStyle/>
                    <a:p>
                      <a:pPr>
                        <a:lnSpc>
                          <a:spcPts val="1380"/>
                        </a:lnSpc>
                      </a:pPr>
                      <a:r>
                        <a:rPr lang="en-US" sz="1400" dirty="0" err="1">
                          <a:latin typeface="Gill Sans"/>
                          <a:cs typeface="Gill Sans"/>
                        </a:rPr>
                        <a:t>p(Aa</a:t>
                      </a:r>
                      <a:r>
                        <a:rPr lang="en-US" sz="1400" dirty="0">
                          <a:latin typeface="Gill Sans"/>
                          <a:cs typeface="Gill Sans"/>
                        </a:rPr>
                        <a:t>) = 2pq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4402">
                <a:tc>
                  <a:txBody>
                    <a:bodyPr/>
                    <a:lstStyle/>
                    <a:p>
                      <a:pPr>
                        <a:lnSpc>
                          <a:spcPts val="1380"/>
                        </a:lnSpc>
                      </a:pPr>
                      <a:r>
                        <a:rPr lang="en-US" sz="1400" dirty="0" err="1">
                          <a:latin typeface="Gill Sans"/>
                          <a:cs typeface="Gill Sans"/>
                        </a:rPr>
                        <a:t>p(aa</a:t>
                      </a:r>
                      <a:r>
                        <a:rPr lang="en-US" sz="1400" dirty="0">
                          <a:latin typeface="Gill Sans"/>
                          <a:cs typeface="Gill Sans"/>
                        </a:rPr>
                        <a:t>) = q</a:t>
                      </a:r>
                      <a:r>
                        <a:rPr lang="en-US" sz="1400" baseline="30000" dirty="0"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5239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647700" y="274638"/>
            <a:ext cx="7800975" cy="1143000"/>
          </a:xfrm>
          <a:prstGeom prst="roundRect">
            <a:avLst/>
          </a:prstGeom>
          <a:solidFill>
            <a:schemeClr val="tx2"/>
          </a:solidFill>
          <a:ln w="38100" cmpd="sng">
            <a:solidFill>
              <a:srgbClr val="66CCFF"/>
            </a:solidFill>
            <a:prstDash val="soli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222806"/>
            <a:ext cx="822960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n-US" sz="4400" b="1" dirty="0">
                <a:ln>
                  <a:solidFill>
                    <a:srgbClr val="FF8000"/>
                  </a:solidFill>
                </a:ln>
                <a:solidFill>
                  <a:schemeClr val="bg1"/>
                </a:solidFill>
                <a:latin typeface="Gill Sans"/>
                <a:ea typeface="+mj-ea"/>
                <a:cs typeface="Gill Sans"/>
              </a:rPr>
              <a:t>What is a SNP?</a:t>
            </a:r>
          </a:p>
        </p:txBody>
      </p:sp>
    </p:spTree>
    <p:extLst>
      <p:ext uri="{BB962C8B-B14F-4D97-AF65-F5344CB8AC3E}">
        <p14:creationId xmlns:p14="http://schemas.microsoft.com/office/powerpoint/2010/main" val="30425103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C2244-5646-EF48-898F-030076EBD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Allele &amp; Genotype Frequencies</a:t>
            </a:r>
          </a:p>
        </p:txBody>
      </p:sp>
      <p:pic>
        <p:nvPicPr>
          <p:cNvPr id="6146" name="Picture 2" descr="image">
            <a:extLst>
              <a:ext uri="{FF2B5EF4-FFF2-40B4-BE49-F238E27FC236}">
                <a16:creationId xmlns:a16="http://schemas.microsoft.com/office/drawing/2014/main" id="{FE3261D8-536E-A545-90AD-0705D314E0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417638"/>
            <a:ext cx="5952530" cy="4792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9FCAF65-BAEC-5446-81BD-1B991857E874}"/>
              </a:ext>
            </a:extLst>
          </p:cNvPr>
          <p:cNvSpPr txBox="1"/>
          <p:nvPr/>
        </p:nvSpPr>
        <p:spPr>
          <a:xfrm>
            <a:off x="6506818" y="1563756"/>
            <a:ext cx="200107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x-axis shows the two allele frequencies 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and</a:t>
            </a:r>
            <a:r>
              <a:rPr kumimoji="0" lang="en-US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q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 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vertical axis shows the expected genotype frequencies.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Each line shows one of the three possible genotypes.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6D3BE5B-3F99-AD4A-AE13-61DE90BF1F92}"/>
              </a:ext>
            </a:extLst>
          </p:cNvPr>
          <p:cNvSpPr/>
          <p:nvPr/>
        </p:nvSpPr>
        <p:spPr>
          <a:xfrm>
            <a:off x="457200" y="5645426"/>
            <a:ext cx="377687" cy="344557"/>
          </a:xfrm>
          <a:prstGeom prst="rect">
            <a:avLst/>
          </a:prstGeom>
          <a:solidFill>
            <a:srgbClr val="FF0000">
              <a:alpha val="31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509E4BB-574B-F04C-90DC-AD88CBEF4F77}"/>
              </a:ext>
            </a:extLst>
          </p:cNvPr>
          <p:cNvSpPr/>
          <p:nvPr/>
        </p:nvSpPr>
        <p:spPr>
          <a:xfrm>
            <a:off x="457200" y="5975901"/>
            <a:ext cx="377687" cy="344557"/>
          </a:xfrm>
          <a:prstGeom prst="rect">
            <a:avLst/>
          </a:prstGeom>
          <a:solidFill>
            <a:srgbClr val="0070C0">
              <a:alpha val="31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49499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4"/>
              <p:cNvGraphicFramePr>
                <a:graphicFrameLocks noGrp="1"/>
              </p:cNvGraphicFramePr>
              <p:nvPr/>
            </p:nvGraphicFramePr>
            <p:xfrm>
              <a:off x="298450" y="4607754"/>
              <a:ext cx="9744074" cy="1968593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9744074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620621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ts val="2560"/>
                            </a:lnSpc>
                            <a:spcAft>
                              <a:spcPts val="4200"/>
                            </a:spcAft>
                          </a:pPr>
                          <a:r>
                            <a:rPr lang="en-US" sz="2200" b="1" dirty="0">
                              <a:latin typeface="Helvetica" pitchFamily="2" charset="0"/>
                              <a:cs typeface="Gill Sans"/>
                            </a:rPr>
                            <a:t>Allele Frequencies</a:t>
                          </a:r>
                        </a:p>
                      </a:txBody>
                      <a:tcPr marL="136234" marR="136234" marT="68117" marB="68117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727351">
                    <a:tc>
                      <a:txBody>
                        <a:bodyPr/>
                        <a:lstStyle/>
                        <a:p>
                          <a:pPr marL="0" marR="0" indent="0" algn="l" defTabSz="457200" rtl="0" eaLnBrk="1" fontAlgn="auto" latinLnBrk="0" hangingPunct="1">
                            <a:lnSpc>
                              <a:spcPts val="2560"/>
                            </a:lnSpc>
                            <a:spcBef>
                              <a:spcPts val="0"/>
                            </a:spcBef>
                            <a:spcAft>
                              <a:spcPts val="420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200" dirty="0">
                              <a:latin typeface="Helvetica" pitchFamily="2" charset="0"/>
                              <a:cs typeface="Gill Sans"/>
                            </a:rPr>
                            <a:t>p(A) =</a:t>
                          </a:r>
                          <a:r>
                            <a:rPr lang="en-US" sz="2200" baseline="0" dirty="0">
                              <a:latin typeface="Helvetica" pitchFamily="2" charset="0"/>
                              <a:cs typeface="Gill Sans"/>
                            </a:rPr>
                            <a:t> p = </a:t>
                          </a: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US" sz="220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2∗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sz="2200" i="1" kern="12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Gill Sans" charset="0"/>
                                          <a:cs typeface="Gill Sans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200" i="1" kern="12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Gill Sans" charset="0"/>
                                          <a:cs typeface="Gill Sans" charset="0"/>
                                        </a:rPr>
                                        <m:t>𝐴𝐴</m:t>
                                      </m:r>
                                    </m:e>
                                  </m:d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+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𝑝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(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𝐴𝑎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2∗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sz="2200" i="1" kern="12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Gill Sans" charset="0"/>
                                          <a:cs typeface="Gill Sans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200" i="1" kern="12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Gill Sans" charset="0"/>
                                          <a:cs typeface="Gill Sans" charset="0"/>
                                        </a:rPr>
                                        <m:t>𝐴𝐴</m:t>
                                      </m:r>
                                    </m:e>
                                  </m:d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+2∗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sz="2200" i="1" kern="12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Gill Sans" charset="0"/>
                                          <a:cs typeface="Gill Sans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200" i="1" kern="12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Gill Sans" charset="0"/>
                                          <a:cs typeface="Gill Sans" charset="0"/>
                                        </a:rPr>
                                        <m:t>𝐴𝑎</m:t>
                                      </m:r>
                                    </m:e>
                                  </m:d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+2∗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𝑝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(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𝑎𝑎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)</m:t>
                                  </m:r>
                                </m:den>
                              </m:f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Gill Sans" charset="0"/>
                                  <a:cs typeface="Gill Sans" charset="0"/>
                                </a:rPr>
                                <m:t>= </m:t>
                              </m:r>
                              <m:f>
                                <m:fPr>
                                  <m:ctrlP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2∗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sz="2200" i="1" kern="12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Gill Sans" charset="0"/>
                                          <a:cs typeface="Gill Sans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200" i="1" kern="12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Gill Sans" charset="0"/>
                                          <a:cs typeface="Gill Sans" charset="0"/>
                                        </a:rPr>
                                        <m:t>𝐴𝐴</m:t>
                                      </m:r>
                                    </m:e>
                                  </m:d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+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𝑝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(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𝐴𝑎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Gill Sans" charset="0"/>
                                  <a:cs typeface="Gill Sans" charset="0"/>
                                </a:rPr>
                                <m:t>=</m:t>
                              </m:r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Gill Sans" charset="0"/>
                                  <a:cs typeface="Gill Sans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𝐴𝐴</m:t>
                                  </m:r>
                                </m:e>
                              </m:d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Gill Sans" charset="0"/>
                                  <a:cs typeface="Gill Sans" charset="0"/>
                                </a:rPr>
                                <m:t>+ </m:t>
                              </m:r>
                              <m:f>
                                <m:fPr>
                                  <m:ctrlP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Gill Sans" charset="0"/>
                                  <a:cs typeface="Gill Sans" charset="0"/>
                                </a:rPr>
                                <m:t>𝑝</m:t>
                              </m:r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Gill Sans" charset="0"/>
                                  <a:cs typeface="Gill Sans" charset="0"/>
                                </a:rPr>
                                <m:t>(</m:t>
                              </m:r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Gill Sans" charset="0"/>
                                  <a:cs typeface="Gill Sans" charset="0"/>
                                </a:rPr>
                                <m:t>𝐴𝑎</m:t>
                              </m:r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Gill Sans" charset="0"/>
                                  <a:cs typeface="Gill Sans" charset="0"/>
                                </a:rPr>
                                <m:t>)</m:t>
                              </m:r>
                            </m:oMath>
                          </a14:m>
                          <a:endParaRPr lang="en-US" sz="2200" kern="1200" dirty="0">
                            <a:solidFill>
                              <a:schemeClr val="tx1"/>
                            </a:solidFill>
                            <a:effectLst/>
                            <a:latin typeface="Helvetica" pitchFamily="2" charset="0"/>
                            <a:ea typeface="Gill Sans" charset="0"/>
                            <a:cs typeface="Gill Sans" charset="0"/>
                          </a:endParaRPr>
                        </a:p>
                      </a:txBody>
                      <a:tcPr marL="136234" marR="136234" marT="68117" marB="68117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620621">
                    <a:tc>
                      <a:txBody>
                        <a:bodyPr/>
                        <a:lstStyle/>
                        <a:p>
                          <a:pPr>
                            <a:lnSpc>
                              <a:spcPts val="2560"/>
                            </a:lnSpc>
                            <a:spcAft>
                              <a:spcPts val="1800"/>
                            </a:spcAft>
                          </a:pPr>
                          <a:r>
                            <a:rPr lang="en-US" sz="2200" dirty="0">
                              <a:latin typeface="Helvetica" pitchFamily="2" charset="0"/>
                              <a:cs typeface="Gill Sans"/>
                            </a:rPr>
                            <a:t>p(a) = </a:t>
                          </a:r>
                          <a:r>
                            <a:rPr lang="en-US" sz="2200" baseline="0" dirty="0">
                              <a:latin typeface="Helvetica" pitchFamily="2" charset="0"/>
                              <a:cs typeface="Gill Sans"/>
                            </a:rPr>
                            <a:t>q = </a:t>
                          </a:r>
                          <a14:m>
                            <m:oMath xmlns:m="http://schemas.openxmlformats.org/officeDocument/2006/math">
                              <m:r>
                                <a:rPr lang="en-US" sz="2200" i="1" kern="12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𝑎𝑎</m:t>
                                  </m:r>
                                </m:e>
                              </m:d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+ </m:t>
                              </m:r>
                              <m:f>
                                <m:fPr>
                                  <m:ctrlP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fPr>
                                <m:num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𝑝</m:t>
                              </m:r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(</m:t>
                              </m:r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𝐴𝑎</m:t>
                              </m:r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sz="2200" dirty="0">
                              <a:effectLst/>
                              <a:latin typeface="Helvetica" pitchFamily="2" charset="0"/>
                            </a:rPr>
                            <a:t> </a:t>
                          </a:r>
                          <a:endParaRPr lang="en-US" sz="2200" dirty="0">
                            <a:latin typeface="Helvetica" pitchFamily="2" charset="0"/>
                            <a:cs typeface="Gill Sans"/>
                          </a:endParaRPr>
                        </a:p>
                      </a:txBody>
                      <a:tcPr marL="136234" marR="136234" marT="68117" marB="68117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64817086"/>
                  </p:ext>
                </p:extLst>
              </p:nvPr>
            </p:nvGraphicFramePr>
            <p:xfrm>
              <a:off x="298450" y="4607754"/>
              <a:ext cx="9744074" cy="1968593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9744074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620621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ts val="2560"/>
                            </a:lnSpc>
                            <a:spcAft>
                              <a:spcPts val="4200"/>
                            </a:spcAft>
                          </a:pPr>
                          <a:r>
                            <a:rPr lang="en-US" sz="2200" b="1" dirty="0">
                              <a:latin typeface="Helvetica" pitchFamily="2" charset="0"/>
                              <a:cs typeface="Gill Sans"/>
                            </a:rPr>
                            <a:t>Allele Frequencies</a:t>
                          </a:r>
                        </a:p>
                      </a:txBody>
                      <a:tcPr marL="136234" marR="136234" marT="68117" marB="68117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727351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36234" marR="136234" marT="68117" marB="68117">
                        <a:blipFill>
                          <a:blip r:embed="rId2"/>
                          <a:stretch>
                            <a:fillRect t="-86207" b="-82759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620621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36234" marR="136234" marT="68117" marB="68117">
                        <a:blipFill>
                          <a:blip r:embed="rId2"/>
                          <a:stretch>
                            <a:fillRect t="-220408" b="204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Left Brace 5"/>
          <p:cNvSpPr/>
          <p:nvPr/>
        </p:nvSpPr>
        <p:spPr>
          <a:xfrm>
            <a:off x="2467347" y="2546732"/>
            <a:ext cx="261565" cy="1383139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2859459" y="2066712"/>
          <a:ext cx="3744541" cy="186315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7445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00960">
                <a:tc>
                  <a:txBody>
                    <a:bodyPr/>
                    <a:lstStyle/>
                    <a:p>
                      <a:pPr>
                        <a:lnSpc>
                          <a:spcPts val="1380"/>
                        </a:lnSpc>
                      </a:pPr>
                      <a:r>
                        <a:rPr lang="en-US" sz="2400" b="1" dirty="0">
                          <a:latin typeface="Gill Sans"/>
                          <a:cs typeface="Gill Sans"/>
                        </a:rPr>
                        <a:t>Genotype Frequencies</a:t>
                      </a:r>
                    </a:p>
                  </a:txBody>
                  <a:tcPr marL="123524" marR="123524" marT="61762" marB="6176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0960">
                <a:tc>
                  <a:txBody>
                    <a:bodyPr/>
                    <a:lstStyle/>
                    <a:p>
                      <a:pPr>
                        <a:lnSpc>
                          <a:spcPts val="1380"/>
                        </a:lnSpc>
                      </a:pPr>
                      <a:r>
                        <a:rPr lang="en-US" sz="2400" dirty="0" err="1">
                          <a:latin typeface="Gill Sans"/>
                          <a:cs typeface="Gill Sans"/>
                        </a:rPr>
                        <a:t>p(AA</a:t>
                      </a:r>
                      <a:r>
                        <a:rPr lang="en-US" sz="2400" dirty="0">
                          <a:latin typeface="Gill Sans"/>
                          <a:cs typeface="Gill Sans"/>
                        </a:rPr>
                        <a:t>) = p</a:t>
                      </a:r>
                      <a:r>
                        <a:rPr lang="en-US" sz="2400" baseline="30000" dirty="0"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 marL="123524" marR="123524" marT="61762" marB="61762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0960">
                <a:tc>
                  <a:txBody>
                    <a:bodyPr/>
                    <a:lstStyle/>
                    <a:p>
                      <a:pPr>
                        <a:lnSpc>
                          <a:spcPts val="1380"/>
                        </a:lnSpc>
                      </a:pPr>
                      <a:r>
                        <a:rPr lang="en-US" sz="2400" dirty="0" err="1">
                          <a:latin typeface="Gill Sans"/>
                          <a:cs typeface="Gill Sans"/>
                        </a:rPr>
                        <a:t>p(Aa</a:t>
                      </a:r>
                      <a:r>
                        <a:rPr lang="en-US" sz="2400" dirty="0">
                          <a:latin typeface="Gill Sans"/>
                          <a:cs typeface="Gill Sans"/>
                        </a:rPr>
                        <a:t>) = 2pq</a:t>
                      </a:r>
                    </a:p>
                  </a:txBody>
                  <a:tcPr marL="123524" marR="123524" marT="61762" marB="61762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279">
                <a:tc>
                  <a:txBody>
                    <a:bodyPr/>
                    <a:lstStyle/>
                    <a:p>
                      <a:pPr>
                        <a:lnSpc>
                          <a:spcPts val="1380"/>
                        </a:lnSpc>
                      </a:pPr>
                      <a:r>
                        <a:rPr lang="en-US" sz="2400" dirty="0" err="1">
                          <a:latin typeface="Gill Sans"/>
                          <a:cs typeface="Gill Sans"/>
                        </a:rPr>
                        <a:t>p(aa</a:t>
                      </a:r>
                      <a:r>
                        <a:rPr lang="en-US" sz="2400" dirty="0">
                          <a:latin typeface="Gill Sans"/>
                          <a:cs typeface="Gill Sans"/>
                        </a:rPr>
                        <a:t>) = q</a:t>
                      </a:r>
                      <a:r>
                        <a:rPr lang="en-US" sz="2400" baseline="30000" dirty="0"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 marL="123524" marR="123524" marT="61762" marB="61762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Gill Sans"/>
                <a:cs typeface="Gill Sans"/>
              </a:rPr>
              <a:t>Hardy-Weinberg Principle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98450" y="2998291"/>
            <a:ext cx="2813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G</a:t>
            </a:r>
            <a:r>
              <a:rPr kumimoji="0" lang="en-US" sz="18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1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 Frequencies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"/>
              <a:ea typeface="+mn-ea"/>
              <a:cs typeface="Gill Sans"/>
            </a:endParaRPr>
          </a:p>
        </p:txBody>
      </p:sp>
      <p:sp>
        <p:nvSpPr>
          <p:cNvPr id="2" name="Down Arrow 1"/>
          <p:cNvSpPr/>
          <p:nvPr/>
        </p:nvSpPr>
        <p:spPr>
          <a:xfrm>
            <a:off x="5257800" y="2414588"/>
            <a:ext cx="200025" cy="199530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Down Arrow 10"/>
          <p:cNvSpPr/>
          <p:nvPr/>
        </p:nvSpPr>
        <p:spPr>
          <a:xfrm rot="10800000">
            <a:off x="5917952" y="2414584"/>
            <a:ext cx="211386" cy="1995306"/>
          </a:xfrm>
          <a:prstGeom prst="downArrow">
            <a:avLst>
              <a:gd name="adj1" fmla="val 50000"/>
              <a:gd name="adj2" fmla="val 5948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73493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3A248-4C1C-354E-97C6-F38BB6A7F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Example: </a:t>
            </a:r>
            <a:br>
              <a:rPr lang="en-US" b="1" dirty="0"/>
            </a:br>
            <a:r>
              <a:rPr lang="en-US" sz="3600" b="1" dirty="0"/>
              <a:t>genotype counts </a:t>
            </a:r>
            <a:r>
              <a:rPr lang="en-US" sz="3600" b="1" dirty="0">
                <a:sym typeface="Wingdings" pitchFamily="2" charset="2"/>
              </a:rPr>
              <a:t> allele frequencies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CD523F-2E60-A046-8D21-48FC99455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450" y="1600200"/>
            <a:ext cx="8388350" cy="4983162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You sample 100 people and obtain the following genotype counts: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What are the frequencies of the A and a alleles?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p(A) = [(2*17)+73] / 200 = 0.535</a:t>
            </a:r>
          </a:p>
          <a:p>
            <a:r>
              <a:rPr lang="en-US" sz="2400" dirty="0"/>
              <a:t>p(a) = 1- 0.535 = 0.465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C4EF9D9-DA06-E543-9E82-36394FBAC33C}"/>
              </a:ext>
            </a:extLst>
          </p:cNvPr>
          <p:cNvGraphicFramePr>
            <a:graphicFrameLocks noGrp="1"/>
          </p:cNvGraphicFramePr>
          <p:nvPr/>
        </p:nvGraphicFramePr>
        <p:xfrm>
          <a:off x="1887415" y="2018325"/>
          <a:ext cx="1512278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56139">
                  <a:extLst>
                    <a:ext uri="{9D8B030D-6E8A-4147-A177-3AD203B41FA5}">
                      <a16:colId xmlns:a16="http://schemas.microsoft.com/office/drawing/2014/main" val="4096784103"/>
                    </a:ext>
                  </a:extLst>
                </a:gridCol>
                <a:gridCol w="756139">
                  <a:extLst>
                    <a:ext uri="{9D8B030D-6E8A-4147-A177-3AD203B41FA5}">
                      <a16:colId xmlns:a16="http://schemas.microsoft.com/office/drawing/2014/main" val="3565940795"/>
                    </a:ext>
                  </a:extLst>
                </a:gridCol>
              </a:tblGrid>
              <a:tr h="331502">
                <a:tc>
                  <a:txBody>
                    <a:bodyPr/>
                    <a:lstStyle/>
                    <a:p>
                      <a:r>
                        <a:rPr lang="en-US" dirty="0"/>
                        <a:t>AA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721698"/>
                  </a:ext>
                </a:extLst>
              </a:tr>
              <a:tr h="331502">
                <a:tc>
                  <a:txBody>
                    <a:bodyPr/>
                    <a:lstStyle/>
                    <a:p>
                      <a:r>
                        <a:rPr lang="en-US" dirty="0"/>
                        <a:t>Aa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6270173"/>
                  </a:ext>
                </a:extLst>
              </a:tr>
              <a:tr h="331502">
                <a:tc>
                  <a:txBody>
                    <a:bodyPr/>
                    <a:lstStyle/>
                    <a:p>
                      <a:r>
                        <a:rPr lang="en-US" dirty="0"/>
                        <a:t>aa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0897593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529C49F8-AC5A-E645-9393-E0930E448DD6}"/>
                  </a:ext>
                </a:extLst>
              </p:cNvPr>
              <p:cNvGraphicFramePr>
                <a:graphicFrameLocks noGrp="1"/>
              </p:cNvGraphicFramePr>
              <p:nvPr/>
            </p:nvGraphicFramePr>
            <p:xfrm>
              <a:off x="298450" y="3665451"/>
              <a:ext cx="8716596" cy="1488266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8716596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410109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ts val="2560"/>
                            </a:lnSpc>
                            <a:spcAft>
                              <a:spcPts val="4200"/>
                            </a:spcAft>
                          </a:pPr>
                          <a:endParaRPr lang="en-US" sz="2200" b="1" dirty="0">
                            <a:latin typeface="Helvetica" pitchFamily="2" charset="0"/>
                            <a:cs typeface="Gill Sans"/>
                          </a:endParaRPr>
                        </a:p>
                      </a:txBody>
                      <a:tcPr marL="136234" marR="136234" marT="68117" marB="68117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456841">
                    <a:tc>
                      <a:txBody>
                        <a:bodyPr/>
                        <a:lstStyle/>
                        <a:p>
                          <a:pPr marL="0" marR="0" indent="0" algn="l" defTabSz="457200" rtl="0" eaLnBrk="1" fontAlgn="auto" latinLnBrk="0" hangingPunct="1">
                            <a:lnSpc>
                              <a:spcPts val="2560"/>
                            </a:lnSpc>
                            <a:spcBef>
                              <a:spcPts val="0"/>
                            </a:spcBef>
                            <a:spcAft>
                              <a:spcPts val="420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200" dirty="0">
                              <a:latin typeface="Helvetica" pitchFamily="2" charset="0"/>
                              <a:cs typeface="Gill Sans"/>
                            </a:rPr>
                            <a:t>p(A) =</a:t>
                          </a:r>
                          <a:r>
                            <a:rPr lang="en-US" sz="2200" baseline="0" dirty="0">
                              <a:latin typeface="Helvetica" pitchFamily="2" charset="0"/>
                              <a:cs typeface="Gill Sans"/>
                            </a:rPr>
                            <a:t> p = </a:t>
                          </a: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en-US" sz="2200" i="1" kern="1200" smtClean="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2∗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sz="2200" i="1" kern="12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Gill Sans" charset="0"/>
                                          <a:cs typeface="Gill Sans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200" i="1" kern="12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Gill Sans" charset="0"/>
                                          <a:cs typeface="Gill Sans" charset="0"/>
                                        </a:rPr>
                                        <m:t>𝐴𝐴</m:t>
                                      </m:r>
                                    </m:e>
                                  </m:d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+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𝑝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(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𝐴𝑎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2∗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sz="2200" i="1" kern="12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Gill Sans" charset="0"/>
                                          <a:cs typeface="Gill Sans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200" i="1" kern="12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Gill Sans" charset="0"/>
                                          <a:cs typeface="Gill Sans" charset="0"/>
                                        </a:rPr>
                                        <m:t>𝐴𝐴</m:t>
                                      </m:r>
                                    </m:e>
                                  </m:d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+2∗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sz="2200" i="1" kern="12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Gill Sans" charset="0"/>
                                          <a:cs typeface="Gill Sans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200" i="1" kern="12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Gill Sans" charset="0"/>
                                          <a:cs typeface="Gill Sans" charset="0"/>
                                        </a:rPr>
                                        <m:t>𝐴𝑎</m:t>
                                      </m:r>
                                    </m:e>
                                  </m:d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+2∗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𝑝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(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𝑎𝑎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)</m:t>
                                  </m:r>
                                </m:den>
                              </m:f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Gill Sans" charset="0"/>
                                  <a:cs typeface="Gill Sans" charset="0"/>
                                </a:rPr>
                                <m:t>= </m:t>
                              </m:r>
                              <m:f>
                                <m:fPr>
                                  <m:ctrlP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2∗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sz="2200" i="1" kern="12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Gill Sans" charset="0"/>
                                          <a:cs typeface="Gill Sans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2200" i="1" kern="1200">
                                          <a:solidFill>
                                            <a:schemeClr val="tx1"/>
                                          </a:solidFill>
                                          <a:effectLst/>
                                          <a:latin typeface="Cambria Math" panose="02040503050406030204" pitchFamily="18" charset="0"/>
                                          <a:ea typeface="Gill Sans" charset="0"/>
                                          <a:cs typeface="Gill Sans" charset="0"/>
                                        </a:rPr>
                                        <m:t>𝐴𝐴</m:t>
                                      </m:r>
                                    </m:e>
                                  </m:d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+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𝑝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(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𝐴𝑎</m:t>
                                  </m:r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Gill Sans" charset="0"/>
                                  <a:cs typeface="Gill Sans" charset="0"/>
                                </a:rPr>
                                <m:t>=</m:t>
                              </m:r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Gill Sans" charset="0"/>
                                  <a:cs typeface="Gill Sans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𝐴𝐴</m:t>
                                  </m:r>
                                </m:e>
                              </m:d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Gill Sans" charset="0"/>
                                  <a:cs typeface="Gill Sans" charset="0"/>
                                </a:rPr>
                                <m:t>+ </m:t>
                              </m:r>
                              <m:f>
                                <m:fPr>
                                  <m:ctrlP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Gill Sans" charset="0"/>
                                      <a:cs typeface="Gill Sans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Gill Sans" charset="0"/>
                                  <a:cs typeface="Gill Sans" charset="0"/>
                                </a:rPr>
                                <m:t>𝑝</m:t>
                              </m:r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Gill Sans" charset="0"/>
                                  <a:cs typeface="Gill Sans" charset="0"/>
                                </a:rPr>
                                <m:t>(</m:t>
                              </m:r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Gill Sans" charset="0"/>
                                  <a:cs typeface="Gill Sans" charset="0"/>
                                </a:rPr>
                                <m:t>𝐴𝑎</m:t>
                              </m:r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Gill Sans" charset="0"/>
                                  <a:cs typeface="Gill Sans" charset="0"/>
                                </a:rPr>
                                <m:t>)</m:t>
                              </m:r>
                            </m:oMath>
                          </a14:m>
                          <a:endParaRPr lang="en-US" sz="2200" kern="1200" dirty="0">
                            <a:solidFill>
                              <a:schemeClr val="tx1"/>
                            </a:solidFill>
                            <a:effectLst/>
                            <a:latin typeface="Helvetica" pitchFamily="2" charset="0"/>
                            <a:ea typeface="Gill Sans" charset="0"/>
                            <a:cs typeface="Gill Sans" charset="0"/>
                          </a:endParaRPr>
                        </a:p>
                      </a:txBody>
                      <a:tcPr marL="136234" marR="136234" marT="68117" marB="68117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441598">
                    <a:tc>
                      <a:txBody>
                        <a:bodyPr/>
                        <a:lstStyle/>
                        <a:p>
                          <a:pPr>
                            <a:lnSpc>
                              <a:spcPts val="2560"/>
                            </a:lnSpc>
                            <a:spcAft>
                              <a:spcPts val="1800"/>
                            </a:spcAft>
                          </a:pPr>
                          <a:r>
                            <a:rPr lang="en-US" sz="2200" dirty="0">
                              <a:latin typeface="Helvetica" pitchFamily="2" charset="0"/>
                              <a:cs typeface="Gill Sans"/>
                            </a:rPr>
                            <a:t>p(a) = </a:t>
                          </a:r>
                          <a:r>
                            <a:rPr lang="en-US" sz="2200" baseline="0" dirty="0">
                              <a:latin typeface="Helvetica" pitchFamily="2" charset="0"/>
                              <a:cs typeface="Gill Sans"/>
                            </a:rPr>
                            <a:t>q = </a:t>
                          </a:r>
                          <a14:m>
                            <m:oMath xmlns:m="http://schemas.openxmlformats.org/officeDocument/2006/math">
                              <m:r>
                                <a:rPr lang="en-US" sz="2200" i="1" kern="120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dPr>
                                <m:e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𝑎𝑎</m:t>
                                  </m:r>
                                </m:e>
                              </m:d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+ </m:t>
                              </m:r>
                              <m:f>
                                <m:fPr>
                                  <m:ctrlP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</m:ctrlPr>
                                </m:fPr>
                                <m:num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2200" i="1" kern="1200">
                                      <a:solidFill>
                                        <a:schemeClr val="tx1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ea typeface="+mn-ea"/>
                                      <a:cs typeface="+mn-cs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𝑝</m:t>
                              </m:r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(</m:t>
                              </m:r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𝐴𝑎</m:t>
                              </m:r>
                              <m:r>
                                <a:rPr lang="en-US" sz="2200" i="1" kern="1200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)</m:t>
                              </m:r>
                            </m:oMath>
                          </a14:m>
                          <a:r>
                            <a:rPr lang="en-US" sz="2200" dirty="0">
                              <a:effectLst/>
                              <a:latin typeface="Helvetica" pitchFamily="2" charset="0"/>
                            </a:rPr>
                            <a:t> </a:t>
                          </a:r>
                          <a:endParaRPr lang="en-US" sz="2200" dirty="0">
                            <a:latin typeface="Helvetica" pitchFamily="2" charset="0"/>
                            <a:cs typeface="Gill Sans"/>
                          </a:endParaRPr>
                        </a:p>
                      </a:txBody>
                      <a:tcPr marL="136234" marR="136234" marT="68117" marB="68117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529C49F8-AC5A-E645-9393-E0930E448DD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57111511"/>
                  </p:ext>
                </p:extLst>
              </p:nvPr>
            </p:nvGraphicFramePr>
            <p:xfrm>
              <a:off x="298450" y="3665451"/>
              <a:ext cx="8716596" cy="1488266"/>
            </p:xfrm>
            <a:graphic>
              <a:graphicData uri="http://schemas.openxmlformats.org/drawingml/2006/table">
                <a:tbl>
                  <a:tblPr firstRow="1" bandRow="1">
                    <a:tableStyleId>{2D5ABB26-0587-4C30-8999-92F81FD0307C}</a:tableStyleId>
                  </a:tblPr>
                  <a:tblGrid>
                    <a:gridCol w="8716596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</a:tblGrid>
                  <a:tr h="466434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ts val="2560"/>
                            </a:lnSpc>
                            <a:spcAft>
                              <a:spcPts val="4200"/>
                            </a:spcAft>
                          </a:pPr>
                          <a:endParaRPr lang="en-US" sz="2200" b="1" dirty="0">
                            <a:latin typeface="Helvetica" pitchFamily="2" charset="0"/>
                            <a:cs typeface="Gill Sans"/>
                          </a:endParaRPr>
                        </a:p>
                      </a:txBody>
                      <a:tcPr marL="136234" marR="136234" marT="68117" marB="68117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519584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36234" marR="136234" marT="68117" marB="68117">
                        <a:blipFill>
                          <a:blip r:embed="rId2"/>
                          <a:stretch>
                            <a:fillRect t="-90244" b="-10487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50224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36234" marR="136234" marT="68117" marB="68117">
                        <a:blipFill>
                          <a:blip r:embed="rId2"/>
                          <a:stretch>
                            <a:fillRect t="-195000" b="-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7641434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Test a violation from HWE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How do we know if genotypes at a locus in a population significantly deviate from what we would expect under HWE? </a:t>
            </a:r>
          </a:p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We use a goodness-of-fit test (statistically null hypothesis testing): Chi-square test</a:t>
            </a:r>
          </a:p>
          <a:p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Calculate chi-square stat as 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3068637" y="5552547"/>
          <a:ext cx="2624138" cy="884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358900" imgH="457200" progId="Equation.3">
                  <p:embed/>
                </p:oleObj>
              </mc:Choice>
              <mc:Fallback>
                <p:oleObj name="Equation" r:id="rId2" imgW="1358900" imgH="457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068637" y="5552547"/>
                        <a:ext cx="2624138" cy="8842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845116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Significance test Hardy Weinberg I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84163" y="4859806"/>
            <a:ext cx="2414671" cy="954750"/>
          </a:xfrm>
          <a:prstGeom prst="rect">
            <a:avLst/>
          </a:prstGeom>
          <a:noFill/>
          <a:ln w="57150">
            <a:noFill/>
          </a:ln>
        </p:spPr>
        <p:txBody>
          <a:bodyPr wrap="square" lIns="108000" tIns="46800" rIns="108000" bIns="46800" rtlCol="0" anchor="ctr" anchorCtr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p(A) = 0.8;  p(a) = 0.2</a:t>
            </a:r>
          </a:p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N = 100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/>
        </p:nvGraphicFramePr>
        <p:xfrm>
          <a:off x="3483295" y="4727213"/>
          <a:ext cx="4235713" cy="1483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7499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428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28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OBS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Population 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Population 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284163" y="1859516"/>
            <a:ext cx="8574087" cy="440763"/>
          </a:xfrm>
          <a:prstGeom prst="rect">
            <a:avLst/>
          </a:prstGeom>
          <a:noFill/>
          <a:ln w="57150">
            <a:noFill/>
          </a:ln>
        </p:spPr>
        <p:txBody>
          <a:bodyPr wrap="square" lIns="108000" tIns="46800" rIns="108000" bIns="46800" rtlCol="0" anchor="ctr" anchorCtr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How do we test if a variant is in Hardy Weinberg Equilibrium?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84163" y="2413052"/>
            <a:ext cx="8574087" cy="1828835"/>
          </a:xfrm>
          <a:prstGeom prst="rect">
            <a:avLst/>
          </a:prstGeom>
          <a:noFill/>
          <a:ln w="57150">
            <a:noFill/>
          </a:ln>
        </p:spPr>
        <p:txBody>
          <a:bodyPr wrap="square" lIns="108000" tIns="46800" rIns="108000" bIns="46800" rtlCol="0" anchor="ctr" anchorCtr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Working example</a:t>
            </a:r>
          </a:p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Two populations are studied,  X and Z with a sample size of 100 individuals each. The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allele frequencies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of a given variant are the same, p = p(A) = 0.8 and q = p(a) = 0.2. </a:t>
            </a:r>
          </a:p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However, the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genotype frequencies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are different.</a:t>
            </a:r>
          </a:p>
        </p:txBody>
      </p:sp>
    </p:spTree>
    <p:extLst>
      <p:ext uri="{BB962C8B-B14F-4D97-AF65-F5344CB8AC3E}">
        <p14:creationId xmlns:p14="http://schemas.microsoft.com/office/powerpoint/2010/main" val="41984212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6406" y="164596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Significance test Hardy Weinberg II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302796" y="2552857"/>
          <a:ext cx="4841204" cy="1483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2326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92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793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p()</a:t>
                      </a:r>
                      <a:r>
                        <a:rPr lang="en-US" baseline="0" dirty="0"/>
                        <a:t> × </a:t>
                      </a:r>
                      <a:r>
                        <a:rPr lang="en-US" dirty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Expectation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  <a:r>
                        <a:rPr lang="en-US" baseline="30000" dirty="0"/>
                        <a:t>2</a:t>
                      </a:r>
                      <a:r>
                        <a:rPr lang="en-US" baseline="0" dirty="0"/>
                        <a:t> ×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0.8</a:t>
                      </a:r>
                      <a:r>
                        <a:rPr lang="en-US" baseline="30000" dirty="0"/>
                        <a:t>2</a:t>
                      </a:r>
                      <a:r>
                        <a:rPr lang="en-US" baseline="0" dirty="0"/>
                        <a:t> × 100 = </a:t>
                      </a:r>
                      <a:r>
                        <a:rPr lang="en-US" dirty="0"/>
                        <a:t>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2pq </a:t>
                      </a:r>
                      <a:r>
                        <a:rPr lang="en-US" baseline="0" dirty="0"/>
                        <a:t>× 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2(0.8)(0.2) </a:t>
                      </a:r>
                      <a:r>
                        <a:rPr lang="en-US" baseline="0" dirty="0"/>
                        <a:t>× 100 = 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  <a:r>
                        <a:rPr lang="en-US" baseline="30000" dirty="0"/>
                        <a:t>2</a:t>
                      </a:r>
                      <a:r>
                        <a:rPr lang="en-US" baseline="0" dirty="0"/>
                        <a:t> × 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0.2</a:t>
                      </a:r>
                      <a:r>
                        <a:rPr lang="en-US" baseline="30000" dirty="0"/>
                        <a:t>2</a:t>
                      </a:r>
                      <a:r>
                        <a:rPr lang="en-US" dirty="0"/>
                        <a:t> </a:t>
                      </a:r>
                      <a:r>
                        <a:rPr lang="en-US" baseline="0" dirty="0"/>
                        <a:t>× 100 =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56406" y="1188829"/>
            <a:ext cx="8859837" cy="440763"/>
          </a:xfrm>
          <a:prstGeom prst="rect">
            <a:avLst/>
          </a:prstGeom>
          <a:noFill/>
          <a:ln w="57150">
            <a:noFill/>
          </a:ln>
        </p:spPr>
        <p:txBody>
          <a:bodyPr wrap="square" lIns="108000" tIns="46800" rIns="108000" bIns="46800" rtlCol="0" anchor="ctr" anchorCtr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1. Calculate the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EXPECTED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genotype frequencies under Hardy Weinberg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4163" y="4264049"/>
            <a:ext cx="8574087" cy="440763"/>
          </a:xfrm>
          <a:prstGeom prst="rect">
            <a:avLst/>
          </a:prstGeom>
          <a:noFill/>
          <a:ln w="57150">
            <a:noFill/>
          </a:ln>
        </p:spPr>
        <p:txBody>
          <a:bodyPr wrap="square" lIns="108000" tIns="46800" rIns="108000" bIns="46800" rtlCol="0" anchor="ctr" anchorCtr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2. Apply Chi-Squared significance test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225425" y="4795309"/>
          <a:ext cx="2624138" cy="884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358900" imgH="457200" progId="Equation.3">
                  <p:embed/>
                </p:oleObj>
              </mc:Choice>
              <mc:Fallback>
                <p:oleObj name="Equation" r:id="rId2" imgW="1358900" imgH="457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25425" y="4795309"/>
                        <a:ext cx="2624138" cy="8842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84164" y="5675600"/>
            <a:ext cx="3322636" cy="1003994"/>
          </a:xfrm>
          <a:prstGeom prst="rect">
            <a:avLst/>
          </a:prstGeom>
          <a:noFill/>
          <a:ln w="57150">
            <a:noFill/>
          </a:ln>
        </p:spPr>
        <p:txBody>
          <a:bodyPr wrap="square" lIns="108000" tIns="46800" rIns="108000" bIns="46800" rtlCol="0" anchor="ctr" anchorCtr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Online chi-squared table</a:t>
            </a:r>
          </a:p>
          <a:p>
            <a:pPr marL="0" marR="0" lvl="0" indent="0" algn="just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p-value = 0.05, 1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df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 = 3.84</a:t>
            </a:r>
          </a:p>
          <a:p>
            <a:pPr marL="0" marR="0" lvl="0" indent="0" algn="just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p-value = 0.01, 1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df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 = 6.63</a:t>
            </a:r>
          </a:p>
        </p:txBody>
      </p:sp>
      <p:sp>
        <p:nvSpPr>
          <p:cNvPr id="19" name="Right Brace 18"/>
          <p:cNvSpPr/>
          <p:nvPr/>
        </p:nvSpPr>
        <p:spPr>
          <a:xfrm>
            <a:off x="3547533" y="4795309"/>
            <a:ext cx="118533" cy="1845043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8289275" y="5540866"/>
            <a:ext cx="674458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8289275" y="6277642"/>
            <a:ext cx="674458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9747DBF1-F4BB-5A44-9A48-60F955E35981}"/>
              </a:ext>
            </a:extLst>
          </p:cNvPr>
          <p:cNvGrpSpPr/>
          <p:nvPr/>
        </p:nvGrpSpPr>
        <p:grpSpPr>
          <a:xfrm>
            <a:off x="3843861" y="4610643"/>
            <a:ext cx="5200127" cy="1829845"/>
            <a:chOff x="3843861" y="4610643"/>
            <a:chExt cx="5200127" cy="1829845"/>
          </a:xfrm>
        </p:grpSpPr>
        <p:sp>
          <p:nvSpPr>
            <p:cNvPr id="14" name="TextBox 13"/>
            <p:cNvSpPr txBox="1"/>
            <p:nvPr/>
          </p:nvSpPr>
          <p:spPr>
            <a:xfrm>
              <a:off x="3843861" y="5100103"/>
              <a:ext cx="1286933" cy="440763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lIns="108000" tIns="46800" rIns="108000" bIns="46800" rtlCol="0" anchor="ctr" anchorCtr="0">
              <a:spAutoFit/>
            </a:bodyPr>
            <a:lstStyle/>
            <a:p>
              <a:pPr marL="0" marR="0" lvl="0" indent="0" algn="just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Pop X:</a:t>
              </a:r>
            </a:p>
          </p:txBody>
        </p:sp>
        <p:graphicFrame>
          <p:nvGraphicFramePr>
            <p:cNvPr id="16" name="Object 15"/>
            <p:cNvGraphicFramePr>
              <a:graphicFrameLocks noChangeAspect="1"/>
            </p:cNvGraphicFramePr>
            <p:nvPr/>
          </p:nvGraphicFramePr>
          <p:xfrm>
            <a:off x="4899025" y="5068888"/>
            <a:ext cx="4144963" cy="6381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" imgW="2641600" imgH="406400" progId="Equation.3">
                    <p:embed/>
                  </p:oleObj>
                </mc:Choice>
                <mc:Fallback>
                  <p:oleObj name="Equation" r:id="rId4" imgW="2641600" imgH="406400" progId="Equation.3">
                    <p:embed/>
                    <p:pic>
                      <p:nvPicPr>
                        <p:cNvPr id="16" name="Object 15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4899025" y="5068888"/>
                          <a:ext cx="4144963" cy="6381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7" name="TextBox 16"/>
            <p:cNvSpPr txBox="1"/>
            <p:nvPr/>
          </p:nvSpPr>
          <p:spPr>
            <a:xfrm>
              <a:off x="3843861" y="5883918"/>
              <a:ext cx="1286933" cy="440763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lIns="108000" tIns="46800" rIns="108000" bIns="46800" rtlCol="0" anchor="ctr" anchorCtr="0">
              <a:spAutoFit/>
            </a:bodyPr>
            <a:lstStyle/>
            <a:p>
              <a:pPr marL="0" marR="0" lvl="0" indent="0" algn="just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Pop Z:</a:t>
              </a:r>
            </a:p>
          </p:txBody>
        </p:sp>
        <p:graphicFrame>
          <p:nvGraphicFramePr>
            <p:cNvPr id="18" name="Object 17"/>
            <p:cNvGraphicFramePr>
              <a:graphicFrameLocks noChangeAspect="1"/>
            </p:cNvGraphicFramePr>
            <p:nvPr/>
          </p:nvGraphicFramePr>
          <p:xfrm>
            <a:off x="4960938" y="5802313"/>
            <a:ext cx="3925887" cy="6381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6" imgW="2501900" imgH="406400" progId="Equation.3">
                    <p:embed/>
                  </p:oleObj>
                </mc:Choice>
                <mc:Fallback>
                  <p:oleObj name="Equation" r:id="rId6" imgW="2501900" imgH="406400" progId="Equation.3">
                    <p:embed/>
                    <p:pic>
                      <p:nvPicPr>
                        <p:cNvPr id="18" name="Object 17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4960938" y="5802313"/>
                          <a:ext cx="3925887" cy="6381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3" name="Rectangle 2"/>
            <p:cNvSpPr/>
            <p:nvPr/>
          </p:nvSpPr>
          <p:spPr>
            <a:xfrm>
              <a:off x="5130794" y="4610643"/>
              <a:ext cx="5052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AA</a:t>
              </a:r>
            </a:p>
          </p:txBody>
        </p:sp>
        <p:sp>
          <p:nvSpPr>
            <p:cNvPr id="4" name="Rectangle 3"/>
            <p:cNvSpPr/>
            <p:nvPr/>
          </p:nvSpPr>
          <p:spPr>
            <a:xfrm>
              <a:off x="6351366" y="4610643"/>
              <a:ext cx="4411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Aa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7390457" y="4610704"/>
              <a:ext cx="38985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aa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aphicFrame>
        <p:nvGraphicFramePr>
          <p:cNvPr id="20" name="Table 19"/>
          <p:cNvGraphicFramePr>
            <a:graphicFrameLocks noGrp="1"/>
          </p:cNvGraphicFramePr>
          <p:nvPr/>
        </p:nvGraphicFramePr>
        <p:xfrm>
          <a:off x="32448" y="2552857"/>
          <a:ext cx="4235713" cy="148336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7499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428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28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OBS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Population 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Population 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76C73B7F-BFF8-9A4A-82D8-4DBE6F8CFD0D}"/>
              </a:ext>
            </a:extLst>
          </p:cNvPr>
          <p:cNvSpPr txBox="1"/>
          <p:nvPr/>
        </p:nvSpPr>
        <p:spPr>
          <a:xfrm>
            <a:off x="863233" y="1611904"/>
            <a:ext cx="2414671" cy="857928"/>
          </a:xfrm>
          <a:prstGeom prst="rect">
            <a:avLst/>
          </a:prstGeom>
          <a:noFill/>
          <a:ln w="57150">
            <a:noFill/>
          </a:ln>
        </p:spPr>
        <p:txBody>
          <a:bodyPr wrap="square" lIns="108000" tIns="46800" rIns="108000" bIns="46800" rtlCol="0" anchor="ctr" anchorCtr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p(A) = 0.8;  p(a) = 0.2</a:t>
            </a:r>
          </a:p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N = 100</a:t>
            </a:r>
          </a:p>
        </p:txBody>
      </p:sp>
    </p:spTree>
    <p:extLst>
      <p:ext uri="{BB962C8B-B14F-4D97-AF65-F5344CB8AC3E}">
        <p14:creationId xmlns:p14="http://schemas.microsoft.com/office/powerpoint/2010/main" val="41562638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Interpret Chi-Squared (X</a:t>
            </a:r>
            <a:r>
              <a:rPr lang="en-US" baseline="30000" dirty="0"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) Result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Looking up the Χ</a:t>
            </a:r>
            <a:r>
              <a:rPr lang="en-US" baseline="30000" dirty="0"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 table (a standard </a:t>
            </a:r>
            <a:r>
              <a:rPr lang="en-US" dirty="0" err="1">
                <a:latin typeface="Gill Sans" charset="0"/>
                <a:ea typeface="Gill Sans" charset="0"/>
                <a:cs typeface="Gill Sans" charset="0"/>
              </a:rPr>
              <a:t>quantile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 – probability table)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087" y="2758773"/>
            <a:ext cx="7747000" cy="19939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92223" y="3639547"/>
            <a:ext cx="7722158" cy="23235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EF3352-5D65-7949-8E71-E59536EA9793}"/>
              </a:ext>
            </a:extLst>
          </p:cNvPr>
          <p:cNvSpPr txBox="1"/>
          <p:nvPr/>
        </p:nvSpPr>
        <p:spPr>
          <a:xfrm>
            <a:off x="5882807" y="5325669"/>
            <a:ext cx="2053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Χ</a:t>
            </a:r>
            <a:r>
              <a:rPr kumimoji="0" lang="en-US" sz="1400" b="1" i="0" u="none" strike="noStrike" kern="1200" cap="none" spc="0" normalizeH="0" baseline="30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2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&gt; 3.84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Wingdings" pitchFamily="2" charset="2"/>
              </a:rPr>
              <a:t> p &lt; 0.05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623EFB-38CD-7E4B-B006-9BB06FAD1887}"/>
              </a:ext>
            </a:extLst>
          </p:cNvPr>
          <p:cNvSpPr txBox="1"/>
          <p:nvPr/>
        </p:nvSpPr>
        <p:spPr>
          <a:xfrm>
            <a:off x="5882807" y="6076472"/>
            <a:ext cx="2147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Χ</a:t>
            </a:r>
            <a:r>
              <a:rPr kumimoji="0" lang="en-US" sz="1400" b="1" i="0" u="none" strike="noStrike" kern="1200" cap="none" spc="0" normalizeH="0" baseline="3000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2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&lt; 3.84 </a:t>
            </a: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Wingdings" pitchFamily="2" charset="2"/>
              </a:rPr>
              <a:t> p &gt; 0.05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969425E-3E03-6241-9E65-D03B65FDF832}"/>
              </a:ext>
            </a:extLst>
          </p:cNvPr>
          <p:cNvGrpSpPr/>
          <p:nvPr/>
        </p:nvGrpSpPr>
        <p:grpSpPr>
          <a:xfrm>
            <a:off x="457200" y="4736705"/>
            <a:ext cx="5200127" cy="1829845"/>
            <a:chOff x="3843861" y="4610643"/>
            <a:chExt cx="5200127" cy="182984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E5EC672-D43F-004B-B189-E62FD5850453}"/>
                </a:ext>
              </a:extLst>
            </p:cNvPr>
            <p:cNvSpPr txBox="1"/>
            <p:nvPr/>
          </p:nvSpPr>
          <p:spPr>
            <a:xfrm>
              <a:off x="3843861" y="5100103"/>
              <a:ext cx="1286933" cy="440763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lIns="108000" tIns="46800" rIns="108000" bIns="46800" rtlCol="0" anchor="ctr" anchorCtr="0">
              <a:spAutoFit/>
            </a:bodyPr>
            <a:lstStyle/>
            <a:p>
              <a:pPr marL="0" marR="0" lvl="0" indent="0" algn="just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Pop X:</a:t>
              </a:r>
            </a:p>
          </p:txBody>
        </p:sp>
        <p:graphicFrame>
          <p:nvGraphicFramePr>
            <p:cNvPr id="13" name="Object 12">
              <a:extLst>
                <a:ext uri="{FF2B5EF4-FFF2-40B4-BE49-F238E27FC236}">
                  <a16:creationId xmlns:a16="http://schemas.microsoft.com/office/drawing/2014/main" id="{D703A7D1-51D8-E14B-B64B-3A72B3A01886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899025" y="5068888"/>
            <a:ext cx="4144963" cy="6381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" imgW="2641600" imgH="406400" progId="Equation.3">
                    <p:embed/>
                  </p:oleObj>
                </mc:Choice>
                <mc:Fallback>
                  <p:oleObj name="Equation" r:id="rId3" imgW="2641600" imgH="406400" progId="Equation.3">
                    <p:embed/>
                    <p:pic>
                      <p:nvPicPr>
                        <p:cNvPr id="13" name="Object 12">
                          <a:extLst>
                            <a:ext uri="{FF2B5EF4-FFF2-40B4-BE49-F238E27FC236}">
                              <a16:creationId xmlns:a16="http://schemas.microsoft.com/office/drawing/2014/main" id="{D703A7D1-51D8-E14B-B64B-3A72B3A01886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4899025" y="5068888"/>
                          <a:ext cx="4144963" cy="6381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263E621-F7E5-2F46-AE67-1736D56CC14D}"/>
                </a:ext>
              </a:extLst>
            </p:cNvPr>
            <p:cNvSpPr txBox="1"/>
            <p:nvPr/>
          </p:nvSpPr>
          <p:spPr>
            <a:xfrm>
              <a:off x="3843861" y="5883918"/>
              <a:ext cx="1286933" cy="440763"/>
            </a:xfrm>
            <a:prstGeom prst="rect">
              <a:avLst/>
            </a:prstGeom>
            <a:noFill/>
            <a:ln w="57150">
              <a:noFill/>
            </a:ln>
          </p:spPr>
          <p:txBody>
            <a:bodyPr wrap="square" lIns="108000" tIns="46800" rIns="108000" bIns="46800" rtlCol="0" anchor="ctr" anchorCtr="0">
              <a:spAutoFit/>
            </a:bodyPr>
            <a:lstStyle/>
            <a:p>
              <a:pPr marL="0" marR="0" lvl="0" indent="0" algn="just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Pop Z:</a:t>
              </a:r>
            </a:p>
          </p:txBody>
        </p:sp>
        <p:graphicFrame>
          <p:nvGraphicFramePr>
            <p:cNvPr id="15" name="Object 14">
              <a:extLst>
                <a:ext uri="{FF2B5EF4-FFF2-40B4-BE49-F238E27FC236}">
                  <a16:creationId xmlns:a16="http://schemas.microsoft.com/office/drawing/2014/main" id="{8BA6F8F1-E2DF-1E46-90E3-50B40C19EDE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4960938" y="5802313"/>
            <a:ext cx="3925887" cy="6381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5" imgW="2501900" imgH="406400" progId="Equation.3">
                    <p:embed/>
                  </p:oleObj>
                </mc:Choice>
                <mc:Fallback>
                  <p:oleObj name="Equation" r:id="rId5" imgW="2501900" imgH="406400" progId="Equation.3">
                    <p:embed/>
                    <p:pic>
                      <p:nvPicPr>
                        <p:cNvPr id="15" name="Object 14">
                          <a:extLst>
                            <a:ext uri="{FF2B5EF4-FFF2-40B4-BE49-F238E27FC236}">
                              <a16:creationId xmlns:a16="http://schemas.microsoft.com/office/drawing/2014/main" id="{8BA6F8F1-E2DF-1E46-90E3-50B40C19EDE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4960938" y="5802313"/>
                          <a:ext cx="3925887" cy="6381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20A3392-A251-C642-B57A-E69831DDC16D}"/>
                </a:ext>
              </a:extLst>
            </p:cNvPr>
            <p:cNvSpPr/>
            <p:nvPr/>
          </p:nvSpPr>
          <p:spPr>
            <a:xfrm>
              <a:off x="5130794" y="4610643"/>
              <a:ext cx="5052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AA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C87CDD0-7AF5-3E45-BFC4-434D9E287842}"/>
                </a:ext>
              </a:extLst>
            </p:cNvPr>
            <p:cNvSpPr/>
            <p:nvPr/>
          </p:nvSpPr>
          <p:spPr>
            <a:xfrm>
              <a:off x="6351366" y="4610643"/>
              <a:ext cx="4411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Aa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0ED9D33-D328-D34C-A14C-D60EC60D993C}"/>
                </a:ext>
              </a:extLst>
            </p:cNvPr>
            <p:cNvSpPr/>
            <p:nvPr/>
          </p:nvSpPr>
          <p:spPr>
            <a:xfrm>
              <a:off x="7390457" y="4610704"/>
              <a:ext cx="38985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rPr>
                <a:t>aa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9DC7FB7B-5B46-ED47-A9B8-2C0F3D344746}"/>
              </a:ext>
            </a:extLst>
          </p:cNvPr>
          <p:cNvSpPr txBox="1"/>
          <p:nvPr/>
        </p:nvSpPr>
        <p:spPr>
          <a:xfrm>
            <a:off x="8236494" y="3331770"/>
            <a:ext cx="9241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+mn-ea"/>
                <a:cs typeface="+mn-cs"/>
              </a:rPr>
              <a:t>p-values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DFFE7EB-312D-0E48-AF31-E21D0CB28FA3}"/>
              </a:ext>
            </a:extLst>
          </p:cNvPr>
          <p:cNvCxnSpPr>
            <a:cxnSpLocks/>
          </p:cNvCxnSpPr>
          <p:nvPr/>
        </p:nvCxnSpPr>
        <p:spPr>
          <a:xfrm flipH="1">
            <a:off x="7936523" y="3516923"/>
            <a:ext cx="363416" cy="0"/>
          </a:xfrm>
          <a:prstGeom prst="straightConnector1">
            <a:avLst/>
          </a:prstGeom>
          <a:ln w="3492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33584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Deviations from Hardy Weinberg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84163" y="2090003"/>
            <a:ext cx="4287838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Assumptions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Randomly mating 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Infinitely large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Diploid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No overlap between generations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1" y="2090003"/>
            <a:ext cx="4287838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Disrupting factors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AutoNum type="romanLcPeriod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(strong) Selection 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Mutation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Migration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 Substructure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4163" y="4232215"/>
            <a:ext cx="8574087" cy="1612240"/>
          </a:xfrm>
          <a:prstGeom prst="rect">
            <a:avLst/>
          </a:prstGeom>
          <a:noFill/>
          <a:ln w="57150">
            <a:noFill/>
          </a:ln>
        </p:spPr>
        <p:txBody>
          <a:bodyPr wrap="square" lIns="216000" tIns="187200" rIns="216000" bIns="187200" rtlCol="0" anchor="ctr" anchorCtr="1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Deviations from random mating include inbreeding and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assortative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mating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. Both special cases of population structure.</a:t>
            </a:r>
          </a:p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Examples?</a:t>
            </a:r>
          </a:p>
        </p:txBody>
      </p:sp>
    </p:spTree>
    <p:extLst>
      <p:ext uri="{BB962C8B-B14F-4D97-AF65-F5344CB8AC3E}">
        <p14:creationId xmlns:p14="http://schemas.microsoft.com/office/powerpoint/2010/main" val="36909370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size 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84163" y="2511943"/>
            <a:ext cx="428783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sng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Assumptions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Randomly mating 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Infinitely large population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Diploid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1" y="1997957"/>
            <a:ext cx="4286249" cy="3912870"/>
          </a:xfrm>
          <a:prstGeom prst="rect">
            <a:avLst/>
          </a:prstGeom>
          <a:noFill/>
          <a:ln w="57150">
            <a:noFill/>
          </a:ln>
        </p:spPr>
        <p:txBody>
          <a:bodyPr wrap="square" lIns="216000" tIns="187200" rIns="216000" bIns="187200" rtlCol="0" anchor="ctr" anchorCtr="1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No real population is infinitely large. </a:t>
            </a:r>
          </a:p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Each generation represents a finite sample from the previous one. </a:t>
            </a:r>
          </a:p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Assuming no migration, no selection, and constant population size over generations,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variation in allele frequency between generations can occur solely through this 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stochastic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process of sampling.</a:t>
            </a:r>
          </a:p>
        </p:txBody>
      </p:sp>
    </p:spTree>
    <p:extLst>
      <p:ext uri="{BB962C8B-B14F-4D97-AF65-F5344CB8AC3E}">
        <p14:creationId xmlns:p14="http://schemas.microsoft.com/office/powerpoint/2010/main" val="15301300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HWE Disrupting factors I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1" y="2511943"/>
            <a:ext cx="4287838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Disrupting factors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AutoNum type="romanLcPeriod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(strong) Selection 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Mutation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Migration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 Substructure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4163" y="2511943"/>
            <a:ext cx="4287838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Assumptions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Randomly mating 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Infinitely large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Diploid</a:t>
            </a:r>
          </a:p>
          <a:p>
            <a:pPr marL="400050" marR="0" lvl="0" indent="-40005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+mj-lt"/>
              <a:buAutoNum type="romanLcPeriod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No overlap between generations</a:t>
            </a:r>
          </a:p>
        </p:txBody>
      </p:sp>
    </p:spTree>
    <p:extLst>
      <p:ext uri="{BB962C8B-B14F-4D97-AF65-F5344CB8AC3E}">
        <p14:creationId xmlns:p14="http://schemas.microsoft.com/office/powerpoint/2010/main" val="1202305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34731"/>
          </a:xfrm>
        </p:spPr>
        <p:txBody>
          <a:bodyPr>
            <a:normAutofit/>
          </a:bodyPr>
          <a:lstStyle/>
          <a:p>
            <a:r>
              <a:rPr lang="en-US" sz="2400" dirty="0"/>
              <a:t>Single Nucleotide Polymorphism: </a:t>
            </a:r>
            <a:r>
              <a:rPr lang="en-US" sz="2400" dirty="0">
                <a:solidFill>
                  <a:schemeClr val="accent6"/>
                </a:solidFill>
              </a:rPr>
              <a:t>SNP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“Single Nucleotide Variant” – basically the same</a:t>
            </a:r>
          </a:p>
          <a:p>
            <a:r>
              <a:rPr lang="en-US" sz="2400" dirty="0"/>
              <a:t>SNPs are defined by their difference from the human reference genome</a:t>
            </a:r>
          </a:p>
          <a:p>
            <a:r>
              <a:rPr lang="en-US" sz="2400" dirty="0"/>
              <a:t>“SNP Arrays” are designed to assay large quantity of SNPs</a:t>
            </a:r>
          </a:p>
          <a:p>
            <a:r>
              <a:rPr lang="en-US" sz="2400" dirty="0"/>
              <a:t>Initially identified in a subset of human populations via Sanger sequencing</a:t>
            </a:r>
          </a:p>
          <a:p>
            <a:r>
              <a:rPr lang="en-US" sz="2400" dirty="0"/>
              <a:t>YRI: Yoruba, CEU: European-Americans, CHB+JPT: Chinese and Japanese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647700" y="274638"/>
            <a:ext cx="7800975" cy="1143000"/>
          </a:xfrm>
          <a:prstGeom prst="roundRect">
            <a:avLst/>
          </a:prstGeom>
          <a:solidFill>
            <a:schemeClr val="tx2"/>
          </a:solidFill>
          <a:ln w="38100" cmpd="sng">
            <a:solidFill>
              <a:srgbClr val="66CCFF"/>
            </a:solidFill>
            <a:prstDash val="soli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222806"/>
            <a:ext cx="822960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n-US" sz="4400" b="1" dirty="0">
                <a:ln>
                  <a:solidFill>
                    <a:srgbClr val="FF8000"/>
                  </a:solidFill>
                </a:ln>
                <a:solidFill>
                  <a:schemeClr val="bg1"/>
                </a:solidFill>
                <a:latin typeface="Gill Sans"/>
                <a:ea typeface="+mj-ea"/>
                <a:cs typeface="Gill Sans"/>
              </a:rPr>
              <a:t>What is a SNP?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611645" y="2026208"/>
            <a:ext cx="3078201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Helvetica"/>
                <a:cs typeface="Helvetica"/>
              </a:rPr>
              <a:t>A  A C G T  T A T C </a:t>
            </a:r>
            <a:r>
              <a:rPr lang="en-US" b="1" spc="-150" dirty="0">
                <a:solidFill>
                  <a:schemeClr val="accent1">
                    <a:lumMod val="75000"/>
                  </a:schemeClr>
                </a:solidFill>
                <a:latin typeface="Helvetica"/>
                <a:cs typeface="Helvetica"/>
              </a:rPr>
              <a:t>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Helvetica"/>
                <a:cs typeface="Helvetica"/>
              </a:rPr>
              <a:t>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611645" y="2403379"/>
            <a:ext cx="3078201" cy="36933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/>
                <a:cs typeface="Helvetica"/>
              </a:rPr>
              <a:t>A  A C G T  T </a:t>
            </a:r>
            <a:r>
              <a:rPr lang="en-US" b="1" dirty="0">
                <a:solidFill>
                  <a:srgbClr val="FF0000"/>
                </a:solidFill>
                <a:latin typeface="Helvetica"/>
                <a:cs typeface="Helvetica"/>
              </a:rPr>
              <a:t>G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/>
                <a:cs typeface="Helvetica"/>
              </a:rPr>
              <a:t> T C </a:t>
            </a:r>
            <a:r>
              <a:rPr lang="en-US" b="1" spc="-15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/>
                <a:cs typeface="Helvetica"/>
              </a:rPr>
              <a:t> </a:t>
            </a:r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"/>
                <a:cs typeface="Helvetica"/>
              </a:rPr>
              <a:t>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408122" y="2026208"/>
            <a:ext cx="33390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Reference Genome: HG19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430018" y="2372600"/>
            <a:ext cx="33390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Sample Genome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5123489" y="2195485"/>
            <a:ext cx="295581" cy="52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5144513" y="2555916"/>
            <a:ext cx="295581" cy="520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712182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Migration 1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84163" y="2055398"/>
            <a:ext cx="3417970" cy="114300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4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Population Structure</a:t>
            </a:r>
            <a:endParaRPr kumimoji="0" lang="en-US" sz="4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264761" y="1660544"/>
            <a:ext cx="4079366" cy="4533823"/>
            <a:chOff x="4106361" y="2262910"/>
            <a:chExt cx="4079366" cy="4533823"/>
          </a:xfrm>
        </p:grpSpPr>
        <p:sp>
          <p:nvSpPr>
            <p:cNvPr id="6" name="Freeform 5"/>
            <p:cNvSpPr/>
            <p:nvPr/>
          </p:nvSpPr>
          <p:spPr>
            <a:xfrm>
              <a:off x="5266652" y="2890212"/>
              <a:ext cx="2919075" cy="3505970"/>
            </a:xfrm>
            <a:custGeom>
              <a:avLst/>
              <a:gdLst>
                <a:gd name="connsiteX0" fmla="*/ 2919075 w 2919075"/>
                <a:gd name="connsiteY0" fmla="*/ 365606 h 3505970"/>
                <a:gd name="connsiteX1" fmla="*/ 2595802 w 2919075"/>
                <a:gd name="connsiteY1" fmla="*/ 7697 h 3505970"/>
                <a:gd name="connsiteX2" fmla="*/ 2099348 w 2919075"/>
                <a:gd name="connsiteY2" fmla="*/ 411788 h 3505970"/>
                <a:gd name="connsiteX3" fmla="*/ 1787620 w 2919075"/>
                <a:gd name="connsiteY3" fmla="*/ 492606 h 3505970"/>
                <a:gd name="connsiteX4" fmla="*/ 1868439 w 2919075"/>
                <a:gd name="connsiteY4" fmla="*/ 1023697 h 3505970"/>
                <a:gd name="connsiteX5" fmla="*/ 1187257 w 2919075"/>
                <a:gd name="connsiteY5" fmla="*/ 1358515 h 3505970"/>
                <a:gd name="connsiteX6" fmla="*/ 459893 w 2919075"/>
                <a:gd name="connsiteY6" fmla="*/ 1947333 h 3505970"/>
                <a:gd name="connsiteX7" fmla="*/ 1406620 w 2919075"/>
                <a:gd name="connsiteY7" fmla="*/ 2328333 h 3505970"/>
                <a:gd name="connsiteX8" fmla="*/ 217439 w 2919075"/>
                <a:gd name="connsiteY8" fmla="*/ 3090333 h 3505970"/>
                <a:gd name="connsiteX9" fmla="*/ 101984 w 2919075"/>
                <a:gd name="connsiteY9" fmla="*/ 3505970 h 3505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19075" h="3505970">
                  <a:moveTo>
                    <a:pt x="2919075" y="365606"/>
                  </a:moveTo>
                  <a:cubicBezTo>
                    <a:pt x="2825749" y="182803"/>
                    <a:pt x="2732423" y="0"/>
                    <a:pt x="2595802" y="7697"/>
                  </a:cubicBezTo>
                  <a:cubicBezTo>
                    <a:pt x="2459181" y="15394"/>
                    <a:pt x="2234045" y="330970"/>
                    <a:pt x="2099348" y="411788"/>
                  </a:cubicBezTo>
                  <a:cubicBezTo>
                    <a:pt x="1964651" y="492606"/>
                    <a:pt x="1826105" y="390621"/>
                    <a:pt x="1787620" y="492606"/>
                  </a:cubicBezTo>
                  <a:cubicBezTo>
                    <a:pt x="1749135" y="594591"/>
                    <a:pt x="1968499" y="879379"/>
                    <a:pt x="1868439" y="1023697"/>
                  </a:cubicBezTo>
                  <a:cubicBezTo>
                    <a:pt x="1768379" y="1168015"/>
                    <a:pt x="1422014" y="1204576"/>
                    <a:pt x="1187257" y="1358515"/>
                  </a:cubicBezTo>
                  <a:cubicBezTo>
                    <a:pt x="952500" y="1512454"/>
                    <a:pt x="423333" y="1785697"/>
                    <a:pt x="459893" y="1947333"/>
                  </a:cubicBezTo>
                  <a:cubicBezTo>
                    <a:pt x="496454" y="2108969"/>
                    <a:pt x="1447029" y="2137833"/>
                    <a:pt x="1406620" y="2328333"/>
                  </a:cubicBezTo>
                  <a:cubicBezTo>
                    <a:pt x="1366211" y="2518833"/>
                    <a:pt x="434878" y="2894060"/>
                    <a:pt x="217439" y="3090333"/>
                  </a:cubicBezTo>
                  <a:cubicBezTo>
                    <a:pt x="0" y="3286606"/>
                    <a:pt x="101984" y="3505970"/>
                    <a:pt x="101984" y="3505970"/>
                  </a:cubicBezTo>
                </a:path>
              </a:pathLst>
            </a:custGeom>
            <a:ln w="76200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  <a:reflection stA="50000" endPos="75000" dist="12700" dir="5400000" sy="-100000" algn="bl" rotWithShape="0"/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pic>
          <p:nvPicPr>
            <p:cNvPr id="7" name="Picture 6" descr="tree_clipart.jpg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4702069" y="4800438"/>
              <a:ext cx="841663" cy="946314"/>
            </a:xfrm>
            <a:prstGeom prst="rect">
              <a:avLst/>
            </a:prstGeom>
          </p:spPr>
        </p:pic>
        <p:pic>
          <p:nvPicPr>
            <p:cNvPr id="8" name="Picture 7" descr="tree_clipart.jpg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931759" y="2890212"/>
              <a:ext cx="931025" cy="1046788"/>
            </a:xfrm>
            <a:prstGeom prst="rect">
              <a:avLst/>
            </a:prstGeom>
          </p:spPr>
        </p:pic>
        <p:pic>
          <p:nvPicPr>
            <p:cNvPr id="9" name="Picture 8" descr="tree_clipart.jpg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058743" y="4136161"/>
              <a:ext cx="1126984" cy="1267112"/>
            </a:xfrm>
            <a:prstGeom prst="rect">
              <a:avLst/>
            </a:prstGeom>
          </p:spPr>
        </p:pic>
        <p:pic>
          <p:nvPicPr>
            <p:cNvPr id="10" name="Picture 9" descr="tree_clipart.jpg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392311" y="5645727"/>
              <a:ext cx="911343" cy="1024658"/>
            </a:xfrm>
            <a:prstGeom prst="rect">
              <a:avLst/>
            </a:prstGeom>
          </p:spPr>
        </p:pic>
        <p:pic>
          <p:nvPicPr>
            <p:cNvPr id="11" name="Picture 10" descr="stone_bridge_1.png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 rot="220300">
              <a:off x="4767671" y="6014904"/>
              <a:ext cx="1126984" cy="781829"/>
            </a:xfrm>
            <a:prstGeom prst="rect">
              <a:avLst/>
            </a:prstGeom>
          </p:spPr>
        </p:pic>
        <p:sp>
          <p:nvSpPr>
            <p:cNvPr id="12" name="Oval 11"/>
            <p:cNvSpPr/>
            <p:nvPr/>
          </p:nvSpPr>
          <p:spPr>
            <a:xfrm>
              <a:off x="7303654" y="2505364"/>
              <a:ext cx="166255" cy="161636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7456054" y="2657764"/>
              <a:ext cx="166255" cy="161636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7220526" y="2262910"/>
              <a:ext cx="166255" cy="161636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6726233" y="3613728"/>
              <a:ext cx="166255" cy="161636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6555509" y="2343728"/>
              <a:ext cx="166255" cy="161636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7" name="Oval 16"/>
            <p:cNvSpPr/>
            <p:nvPr/>
          </p:nvSpPr>
          <p:spPr>
            <a:xfrm>
              <a:off x="6892488" y="2586182"/>
              <a:ext cx="166255" cy="161636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8" name="Oval 17"/>
            <p:cNvSpPr/>
            <p:nvPr/>
          </p:nvSpPr>
          <p:spPr>
            <a:xfrm>
              <a:off x="7058743" y="2971800"/>
              <a:ext cx="166255" cy="161636"/>
            </a:xfrm>
            <a:prstGeom prst="ellipse">
              <a:avLst/>
            </a:prstGeom>
            <a:solidFill>
              <a:srgbClr val="FF00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19" name="Oval 18"/>
            <p:cNvSpPr/>
            <p:nvPr/>
          </p:nvSpPr>
          <p:spPr>
            <a:xfrm>
              <a:off x="7608454" y="3341234"/>
              <a:ext cx="166255" cy="161636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0" name="Oval 19"/>
            <p:cNvSpPr/>
            <p:nvPr/>
          </p:nvSpPr>
          <p:spPr>
            <a:xfrm>
              <a:off x="7442199" y="3646034"/>
              <a:ext cx="166255" cy="161636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7913254" y="3646034"/>
              <a:ext cx="166255" cy="161636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7843981" y="3133436"/>
              <a:ext cx="166255" cy="161636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7289799" y="3974525"/>
              <a:ext cx="166255" cy="161636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4" name="Oval 23"/>
            <p:cNvSpPr/>
            <p:nvPr/>
          </p:nvSpPr>
          <p:spPr>
            <a:xfrm>
              <a:off x="6696529" y="5403273"/>
              <a:ext cx="166255" cy="161636"/>
            </a:xfrm>
            <a:prstGeom prst="ellipse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5" name="Oval 24"/>
            <p:cNvSpPr/>
            <p:nvPr/>
          </p:nvSpPr>
          <p:spPr>
            <a:xfrm>
              <a:off x="5931759" y="5241637"/>
              <a:ext cx="166255" cy="161636"/>
            </a:xfrm>
            <a:prstGeom prst="ellipse">
              <a:avLst/>
            </a:prstGeom>
            <a:solidFill>
              <a:srgbClr val="66006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6" name="Oval 25"/>
            <p:cNvSpPr/>
            <p:nvPr/>
          </p:nvSpPr>
          <p:spPr>
            <a:xfrm>
              <a:off x="6226056" y="5627255"/>
              <a:ext cx="166255" cy="161636"/>
            </a:xfrm>
            <a:prstGeom prst="ellipse">
              <a:avLst/>
            </a:prstGeom>
            <a:solidFill>
              <a:srgbClr val="FF66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6309183" y="6477000"/>
              <a:ext cx="166255" cy="161636"/>
            </a:xfrm>
            <a:prstGeom prst="ellipse">
              <a:avLst/>
            </a:prstGeom>
            <a:solidFill>
              <a:srgbClr val="66006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8" name="Oval 27"/>
            <p:cNvSpPr/>
            <p:nvPr/>
          </p:nvSpPr>
          <p:spPr>
            <a:xfrm>
              <a:off x="6014886" y="5898803"/>
              <a:ext cx="166255" cy="161636"/>
            </a:xfrm>
            <a:prstGeom prst="ellipse">
              <a:avLst/>
            </a:prstGeom>
            <a:solidFill>
              <a:srgbClr val="FF66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29" name="Oval 28"/>
            <p:cNvSpPr/>
            <p:nvPr/>
          </p:nvSpPr>
          <p:spPr>
            <a:xfrm>
              <a:off x="6059801" y="6315364"/>
              <a:ext cx="166255" cy="161636"/>
            </a:xfrm>
            <a:prstGeom prst="ellipse">
              <a:avLst/>
            </a:prstGeom>
            <a:solidFill>
              <a:srgbClr val="66006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0" name="Oval 29"/>
            <p:cNvSpPr/>
            <p:nvPr/>
          </p:nvSpPr>
          <p:spPr>
            <a:xfrm>
              <a:off x="5543732" y="6589567"/>
              <a:ext cx="166255" cy="161636"/>
            </a:xfrm>
            <a:prstGeom prst="ellipse">
              <a:avLst/>
            </a:prstGeom>
            <a:solidFill>
              <a:srgbClr val="FF66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1" name="Oval 30"/>
            <p:cNvSpPr/>
            <p:nvPr/>
          </p:nvSpPr>
          <p:spPr>
            <a:xfrm>
              <a:off x="4618941" y="5898803"/>
              <a:ext cx="166255" cy="161636"/>
            </a:xfrm>
            <a:prstGeom prst="ellipse">
              <a:avLst/>
            </a:prstGeom>
            <a:solidFill>
              <a:srgbClr val="66006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2" name="Oval 31"/>
            <p:cNvSpPr/>
            <p:nvPr/>
          </p:nvSpPr>
          <p:spPr>
            <a:xfrm>
              <a:off x="4771341" y="6051203"/>
              <a:ext cx="166255" cy="161636"/>
            </a:xfrm>
            <a:prstGeom prst="ellipse">
              <a:avLst/>
            </a:prstGeom>
            <a:solidFill>
              <a:srgbClr val="66006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4993011" y="5845708"/>
              <a:ext cx="166255" cy="161636"/>
            </a:xfrm>
            <a:prstGeom prst="ellipse">
              <a:avLst/>
            </a:prstGeom>
            <a:solidFill>
              <a:srgbClr val="FF66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4106361" y="6413728"/>
              <a:ext cx="166255" cy="161636"/>
            </a:xfrm>
            <a:prstGeom prst="ellipse">
              <a:avLst/>
            </a:prstGeom>
            <a:solidFill>
              <a:srgbClr val="66006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4286431" y="6194367"/>
              <a:ext cx="166255" cy="161636"/>
            </a:xfrm>
            <a:prstGeom prst="ellipse">
              <a:avLst/>
            </a:prstGeom>
            <a:solidFill>
              <a:srgbClr val="66006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4452686" y="6396182"/>
              <a:ext cx="166255" cy="161636"/>
            </a:xfrm>
            <a:prstGeom prst="ellipse">
              <a:avLst/>
            </a:prstGeom>
            <a:solidFill>
              <a:srgbClr val="FF66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5512536" y="5499358"/>
              <a:ext cx="166255" cy="161636"/>
            </a:xfrm>
            <a:prstGeom prst="ellipse">
              <a:avLst/>
            </a:prstGeom>
            <a:solidFill>
              <a:srgbClr val="660066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5768841" y="6379093"/>
              <a:ext cx="166255" cy="161636"/>
            </a:xfrm>
            <a:prstGeom prst="ellipse">
              <a:avLst/>
            </a:prstGeom>
            <a:solidFill>
              <a:srgbClr val="FF66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4981352-A9C0-334A-B8E5-D010E496572C}"/>
              </a:ext>
            </a:extLst>
          </p:cNvPr>
          <p:cNvSpPr txBox="1"/>
          <p:nvPr/>
        </p:nvSpPr>
        <p:spPr>
          <a:xfrm>
            <a:off x="6614851" y="4770860"/>
            <a:ext cx="20136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What other factors might cause structure?</a:t>
            </a:r>
          </a:p>
        </p:txBody>
      </p:sp>
    </p:spTree>
    <p:extLst>
      <p:ext uri="{BB962C8B-B14F-4D97-AF65-F5344CB8AC3E}">
        <p14:creationId xmlns:p14="http://schemas.microsoft.com/office/powerpoint/2010/main" val="322033826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ounded Rectangle 104"/>
          <p:cNvSpPr/>
          <p:nvPr/>
        </p:nvSpPr>
        <p:spPr>
          <a:xfrm>
            <a:off x="5048154" y="2727355"/>
            <a:ext cx="3850718" cy="2336800"/>
          </a:xfrm>
          <a:prstGeom prst="roundRect">
            <a:avLst/>
          </a:prstGeom>
          <a:solidFill>
            <a:schemeClr val="accent6"/>
          </a:solidFill>
          <a:ln w="2540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Migration II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84164" y="1746512"/>
            <a:ext cx="8614708" cy="724305"/>
          </a:xfrm>
          <a:prstGeom prst="rect">
            <a:avLst/>
          </a:prstGeom>
          <a:noFill/>
          <a:ln w="57150">
            <a:noFill/>
          </a:ln>
        </p:spPr>
        <p:txBody>
          <a:bodyPr wrap="square" lIns="72000" tIns="187200" rIns="72000" bIns="187200" rtlCol="0" anchor="ctr" anchorCtr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What happens when we have migration (e.g. admixture)?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348887" y="2733243"/>
            <a:ext cx="3924300" cy="2336800"/>
          </a:xfrm>
          <a:prstGeom prst="roundRect">
            <a:avLst/>
          </a:prstGeom>
          <a:solidFill>
            <a:schemeClr val="accent6"/>
          </a:solidFill>
          <a:ln w="2540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Oval 5"/>
          <p:cNvSpPr/>
          <p:nvPr/>
        </p:nvSpPr>
        <p:spPr>
          <a:xfrm>
            <a:off x="490787" y="3159796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Oval 6"/>
          <p:cNvSpPr/>
          <p:nvPr/>
        </p:nvSpPr>
        <p:spPr>
          <a:xfrm>
            <a:off x="1110887" y="323489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26687" y="348254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Oval 8"/>
          <p:cNvSpPr/>
          <p:nvPr/>
        </p:nvSpPr>
        <p:spPr>
          <a:xfrm>
            <a:off x="1251687" y="417884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Oval 9"/>
          <p:cNvSpPr/>
          <p:nvPr/>
        </p:nvSpPr>
        <p:spPr>
          <a:xfrm>
            <a:off x="831487" y="378734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348887" y="472934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653687" y="4354676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1480287" y="4439426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1199787" y="4593951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3258287" y="3300326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3434987" y="3931193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1949086" y="4701746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831487" y="3425393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2266587" y="383069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1162787" y="3479861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1199787" y="3680582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893887" y="4791743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2088787" y="4125065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3228668" y="4454093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624987" y="4729343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2230687" y="3188243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2050687" y="4435043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1857987" y="3832982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2355487" y="4739843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653687" y="4044482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2355487" y="4470182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1540487" y="3943043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1745887" y="4306943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3167187" y="3902726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1718287" y="4620365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2699487" y="3406343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7" name="Oval 36"/>
          <p:cNvSpPr/>
          <p:nvPr/>
        </p:nvSpPr>
        <p:spPr>
          <a:xfrm>
            <a:off x="3614987" y="4239293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8" name="Oval 37"/>
          <p:cNvSpPr/>
          <p:nvPr/>
        </p:nvSpPr>
        <p:spPr>
          <a:xfrm>
            <a:off x="4016068" y="3300326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9" name="Oval 38"/>
          <p:cNvSpPr/>
          <p:nvPr/>
        </p:nvSpPr>
        <p:spPr>
          <a:xfrm>
            <a:off x="2761887" y="4396943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0" name="Oval 39"/>
          <p:cNvSpPr/>
          <p:nvPr/>
        </p:nvSpPr>
        <p:spPr>
          <a:xfrm>
            <a:off x="3468868" y="3406343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1" name="Oval 40"/>
          <p:cNvSpPr/>
          <p:nvPr/>
        </p:nvSpPr>
        <p:spPr>
          <a:xfrm>
            <a:off x="3066687" y="4701743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919287" y="4079426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2526868" y="320534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2443287" y="354824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3246687" y="41893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4050868" y="36973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2671887" y="402119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99687" y="3992726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7964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1224087" y="392594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3406468" y="4829843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436687" y="3722726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3561987" y="45493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3898468" y="4689201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2037987" y="344114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526868" y="3843482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1480287" y="362114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1805565" y="323489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99687" y="43969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2486887" y="429587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894987" y="4464593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1037024" y="4343538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1767987" y="4089182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2727087" y="47917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2987187" y="4216943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2807187" y="3722726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907087" y="39535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1745887" y="34930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1478087" y="327824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3773668" y="33925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3129268" y="35830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3468868" y="3660326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3718468" y="36454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2987187" y="3302543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3836068" y="4027526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4078468" y="4269926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2396887" y="40888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1450487" y="4779201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348887" y="2703604"/>
            <a:ext cx="3924300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Population X in HWE</a:t>
            </a:r>
            <a:endParaRPr kumimoji="0" lang="en-US" sz="1800" b="0" i="0" u="none" strike="noStrike" kern="1200" cap="none" spc="0" normalizeH="0" baseline="-25000" noProof="0" dirty="0">
              <a:ln>
                <a:noFill/>
              </a:ln>
              <a:solidFill>
                <a:srgbClr val="EEECE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Down Arrow 78"/>
          <p:cNvSpPr/>
          <p:nvPr/>
        </p:nvSpPr>
        <p:spPr>
          <a:xfrm rot="5400000">
            <a:off x="4302352" y="3365848"/>
            <a:ext cx="574203" cy="1227384"/>
          </a:xfrm>
          <a:prstGeom prst="downArrow">
            <a:avLst>
              <a:gd name="adj1" fmla="val 50000"/>
              <a:gd name="adj2" fmla="val 51253"/>
            </a:avLst>
          </a:prstGeom>
          <a:gradFill flip="none" rotWithShape="1">
            <a:gsLst>
              <a:gs pos="0">
                <a:schemeClr val="tx2">
                  <a:alpha val="50000"/>
                </a:schemeClr>
              </a:gs>
              <a:gs pos="100000">
                <a:schemeClr val="accent4">
                  <a:alpha val="50000"/>
                </a:schemeClr>
              </a:gs>
            </a:gsLst>
            <a:lin ang="0" scaled="1"/>
            <a:tileRect/>
          </a:gra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0" name="Rounded Rectangle 79"/>
          <p:cNvSpPr/>
          <p:nvPr/>
        </p:nvSpPr>
        <p:spPr>
          <a:xfrm>
            <a:off x="5116193" y="3140275"/>
            <a:ext cx="1689606" cy="1552858"/>
          </a:xfrm>
          <a:prstGeom prst="roundRect">
            <a:avLst/>
          </a:prstGeom>
          <a:noFill/>
          <a:ln w="19050">
            <a:solidFill>
              <a:schemeClr val="accent4"/>
            </a:solidFill>
          </a:ln>
          <a:effectLst>
            <a:outerShdw blurRad="38100" dist="25400" dir="6600000" sx="101000" sy="101000" algn="tl" rotWithShape="0">
              <a:srgbClr val="000000">
                <a:alpha val="7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4128028" y="3249028"/>
            <a:ext cx="10356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Migrants from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PopB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6" name="Oval 105"/>
          <p:cNvSpPr/>
          <p:nvPr/>
        </p:nvSpPr>
        <p:spPr>
          <a:xfrm>
            <a:off x="5284690" y="3171855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7" name="Oval 106"/>
          <p:cNvSpPr/>
          <p:nvPr/>
        </p:nvSpPr>
        <p:spPr>
          <a:xfrm>
            <a:off x="7591871" y="435295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8" name="Oval 107"/>
          <p:cNvSpPr/>
          <p:nvPr/>
        </p:nvSpPr>
        <p:spPr>
          <a:xfrm>
            <a:off x="5622854" y="347665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9" name="Oval 108"/>
          <p:cNvSpPr/>
          <p:nvPr/>
        </p:nvSpPr>
        <p:spPr>
          <a:xfrm>
            <a:off x="7151590" y="3674694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0" name="Oval 109"/>
          <p:cNvSpPr/>
          <p:nvPr/>
        </p:nvSpPr>
        <p:spPr>
          <a:xfrm>
            <a:off x="5927654" y="378145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1" name="Oval 110"/>
          <p:cNvSpPr/>
          <p:nvPr/>
        </p:nvSpPr>
        <p:spPr>
          <a:xfrm>
            <a:off x="5411690" y="472345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2" name="Oval 111"/>
          <p:cNvSpPr/>
          <p:nvPr/>
        </p:nvSpPr>
        <p:spPr>
          <a:xfrm>
            <a:off x="5500590" y="4393192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3" name="Oval 112"/>
          <p:cNvSpPr/>
          <p:nvPr/>
        </p:nvSpPr>
        <p:spPr>
          <a:xfrm>
            <a:off x="6543090" y="4433538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4" name="Oval 113"/>
          <p:cNvSpPr/>
          <p:nvPr/>
        </p:nvSpPr>
        <p:spPr>
          <a:xfrm>
            <a:off x="6262590" y="4417963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5" name="Oval 114"/>
          <p:cNvSpPr/>
          <p:nvPr/>
        </p:nvSpPr>
        <p:spPr>
          <a:xfrm>
            <a:off x="8321090" y="3294438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6" name="Oval 115"/>
          <p:cNvSpPr/>
          <p:nvPr/>
        </p:nvSpPr>
        <p:spPr>
          <a:xfrm>
            <a:off x="8497790" y="3925305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7" name="Oval 116"/>
          <p:cNvSpPr/>
          <p:nvPr/>
        </p:nvSpPr>
        <p:spPr>
          <a:xfrm>
            <a:off x="7011889" y="4695858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8" name="Oval 117"/>
          <p:cNvSpPr/>
          <p:nvPr/>
        </p:nvSpPr>
        <p:spPr>
          <a:xfrm>
            <a:off x="5642490" y="3261855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9" name="Oval 118"/>
          <p:cNvSpPr/>
          <p:nvPr/>
        </p:nvSpPr>
        <p:spPr>
          <a:xfrm>
            <a:off x="7329390" y="382480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0" name="Oval 119"/>
          <p:cNvSpPr/>
          <p:nvPr/>
        </p:nvSpPr>
        <p:spPr>
          <a:xfrm>
            <a:off x="6830790" y="4829843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1" name="Oval 120"/>
          <p:cNvSpPr/>
          <p:nvPr/>
        </p:nvSpPr>
        <p:spPr>
          <a:xfrm>
            <a:off x="6120799" y="3559827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" name="Oval 121"/>
          <p:cNvSpPr/>
          <p:nvPr/>
        </p:nvSpPr>
        <p:spPr>
          <a:xfrm>
            <a:off x="5956690" y="478585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3" name="Oval 122"/>
          <p:cNvSpPr/>
          <p:nvPr/>
        </p:nvSpPr>
        <p:spPr>
          <a:xfrm>
            <a:off x="7151590" y="4119177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4" name="Oval 123"/>
          <p:cNvSpPr/>
          <p:nvPr/>
        </p:nvSpPr>
        <p:spPr>
          <a:xfrm>
            <a:off x="8291471" y="4448205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5" name="Oval 124"/>
          <p:cNvSpPr/>
          <p:nvPr/>
        </p:nvSpPr>
        <p:spPr>
          <a:xfrm>
            <a:off x="5687790" y="4723455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6" name="Oval 125"/>
          <p:cNvSpPr/>
          <p:nvPr/>
        </p:nvSpPr>
        <p:spPr>
          <a:xfrm>
            <a:off x="7293490" y="3182355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7" name="Oval 126"/>
          <p:cNvSpPr/>
          <p:nvPr/>
        </p:nvSpPr>
        <p:spPr>
          <a:xfrm>
            <a:off x="6333290" y="4190055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8" name="Oval 127"/>
          <p:cNvSpPr/>
          <p:nvPr/>
        </p:nvSpPr>
        <p:spPr>
          <a:xfrm>
            <a:off x="6920790" y="3827094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9" name="Oval 128"/>
          <p:cNvSpPr/>
          <p:nvPr/>
        </p:nvSpPr>
        <p:spPr>
          <a:xfrm>
            <a:off x="7418290" y="4733955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0" name="Oval 129"/>
          <p:cNvSpPr/>
          <p:nvPr/>
        </p:nvSpPr>
        <p:spPr>
          <a:xfrm>
            <a:off x="5718690" y="399295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1" name="Oval 130"/>
          <p:cNvSpPr/>
          <p:nvPr/>
        </p:nvSpPr>
        <p:spPr>
          <a:xfrm>
            <a:off x="7418290" y="4464294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7191889" y="4829843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6808690" y="4301055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4" name="Oval 133"/>
          <p:cNvSpPr/>
          <p:nvPr/>
        </p:nvSpPr>
        <p:spPr>
          <a:xfrm>
            <a:off x="8229990" y="3896838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5" name="Oval 134"/>
          <p:cNvSpPr/>
          <p:nvPr/>
        </p:nvSpPr>
        <p:spPr>
          <a:xfrm>
            <a:off x="6781090" y="4614477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6" name="Oval 135"/>
          <p:cNvSpPr/>
          <p:nvPr/>
        </p:nvSpPr>
        <p:spPr>
          <a:xfrm>
            <a:off x="7762290" y="3400455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7" name="Oval 136"/>
          <p:cNvSpPr/>
          <p:nvPr/>
        </p:nvSpPr>
        <p:spPr>
          <a:xfrm>
            <a:off x="8677790" y="4233405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8" name="Oval 137"/>
          <p:cNvSpPr/>
          <p:nvPr/>
        </p:nvSpPr>
        <p:spPr>
          <a:xfrm>
            <a:off x="7293490" y="3441214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9" name="Oval 138"/>
          <p:cNvSpPr/>
          <p:nvPr/>
        </p:nvSpPr>
        <p:spPr>
          <a:xfrm>
            <a:off x="7824690" y="4391055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0" name="Oval 139"/>
          <p:cNvSpPr/>
          <p:nvPr/>
        </p:nvSpPr>
        <p:spPr>
          <a:xfrm>
            <a:off x="8531671" y="3400455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1" name="Oval 140"/>
          <p:cNvSpPr/>
          <p:nvPr/>
        </p:nvSpPr>
        <p:spPr>
          <a:xfrm>
            <a:off x="8129490" y="4695855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7113490" y="442788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3" name="Rectangle 142"/>
          <p:cNvSpPr/>
          <p:nvPr/>
        </p:nvSpPr>
        <p:spPr>
          <a:xfrm>
            <a:off x="7589671" y="31994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4" name="Rectangle 143"/>
          <p:cNvSpPr/>
          <p:nvPr/>
        </p:nvSpPr>
        <p:spPr>
          <a:xfrm>
            <a:off x="7506090" y="35423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8309490" y="41834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6268866" y="4779201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7" name="Rectangle 146"/>
          <p:cNvSpPr/>
          <p:nvPr/>
        </p:nvSpPr>
        <p:spPr>
          <a:xfrm>
            <a:off x="7734690" y="401530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8" name="Rectangle 147"/>
          <p:cNvSpPr/>
          <p:nvPr/>
        </p:nvSpPr>
        <p:spPr>
          <a:xfrm>
            <a:off x="5462490" y="3986838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7964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9" name="Rectangle 148"/>
          <p:cNvSpPr/>
          <p:nvPr/>
        </p:nvSpPr>
        <p:spPr>
          <a:xfrm>
            <a:off x="6320254" y="39200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0" name="Rectangle 149"/>
          <p:cNvSpPr/>
          <p:nvPr/>
        </p:nvSpPr>
        <p:spPr>
          <a:xfrm>
            <a:off x="8469271" y="48239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1" name="Rectangle 150"/>
          <p:cNvSpPr/>
          <p:nvPr/>
        </p:nvSpPr>
        <p:spPr>
          <a:xfrm>
            <a:off x="5532854" y="3716838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2" name="Rectangle 151"/>
          <p:cNvSpPr/>
          <p:nvPr/>
        </p:nvSpPr>
        <p:spPr>
          <a:xfrm>
            <a:off x="8624790" y="4543455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3" name="Rectangle 152"/>
          <p:cNvSpPr/>
          <p:nvPr/>
        </p:nvSpPr>
        <p:spPr>
          <a:xfrm>
            <a:off x="8049990" y="4456270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4" name="Rectangle 153"/>
          <p:cNvSpPr/>
          <p:nvPr/>
        </p:nvSpPr>
        <p:spPr>
          <a:xfrm>
            <a:off x="7100790" y="34352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5" name="Rectangle 154"/>
          <p:cNvSpPr/>
          <p:nvPr/>
        </p:nvSpPr>
        <p:spPr>
          <a:xfrm>
            <a:off x="7589671" y="3837594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6" name="Rectangle 155"/>
          <p:cNvSpPr/>
          <p:nvPr/>
        </p:nvSpPr>
        <p:spPr>
          <a:xfrm>
            <a:off x="6543090" y="36152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7" name="Rectangle 156"/>
          <p:cNvSpPr/>
          <p:nvPr/>
        </p:nvSpPr>
        <p:spPr>
          <a:xfrm>
            <a:off x="6898690" y="3228092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8" name="Rectangle 157"/>
          <p:cNvSpPr/>
          <p:nvPr/>
        </p:nvSpPr>
        <p:spPr>
          <a:xfrm>
            <a:off x="5194690" y="4277061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9" name="Rectangle 158"/>
          <p:cNvSpPr/>
          <p:nvPr/>
        </p:nvSpPr>
        <p:spPr>
          <a:xfrm>
            <a:off x="5203145" y="392530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0" name="Rectangle 159"/>
          <p:cNvSpPr/>
          <p:nvPr/>
        </p:nvSpPr>
        <p:spPr>
          <a:xfrm>
            <a:off x="5957790" y="445870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1" name="Rectangle 160"/>
          <p:cNvSpPr/>
          <p:nvPr/>
        </p:nvSpPr>
        <p:spPr>
          <a:xfrm>
            <a:off x="5231690" y="35554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2" name="Rectangle 161"/>
          <p:cNvSpPr/>
          <p:nvPr/>
        </p:nvSpPr>
        <p:spPr>
          <a:xfrm>
            <a:off x="6830790" y="4083294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3" name="Rectangle 162"/>
          <p:cNvSpPr/>
          <p:nvPr/>
        </p:nvSpPr>
        <p:spPr>
          <a:xfrm>
            <a:off x="7789890" y="4785855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5962643" y="4188109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5" name="Rectangle 164"/>
          <p:cNvSpPr/>
          <p:nvPr/>
        </p:nvSpPr>
        <p:spPr>
          <a:xfrm>
            <a:off x="7869990" y="3716838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6" name="Rectangle 165"/>
          <p:cNvSpPr/>
          <p:nvPr/>
        </p:nvSpPr>
        <p:spPr>
          <a:xfrm>
            <a:off x="7969890" y="3947655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7" name="Rectangle 166"/>
          <p:cNvSpPr/>
          <p:nvPr/>
        </p:nvSpPr>
        <p:spPr>
          <a:xfrm>
            <a:off x="6088866" y="3285638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6540890" y="32723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9" name="Rectangle 168"/>
          <p:cNvSpPr/>
          <p:nvPr/>
        </p:nvSpPr>
        <p:spPr>
          <a:xfrm>
            <a:off x="7827639" y="3123640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0" name="Rectangle 169"/>
          <p:cNvSpPr/>
          <p:nvPr/>
        </p:nvSpPr>
        <p:spPr>
          <a:xfrm>
            <a:off x="8192071" y="35771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1" name="Rectangle 170"/>
          <p:cNvSpPr/>
          <p:nvPr/>
        </p:nvSpPr>
        <p:spPr>
          <a:xfrm>
            <a:off x="8531671" y="3654438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2" name="Rectangle 171"/>
          <p:cNvSpPr/>
          <p:nvPr/>
        </p:nvSpPr>
        <p:spPr>
          <a:xfrm>
            <a:off x="7647639" y="4568302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3" name="Rectangle 172"/>
          <p:cNvSpPr/>
          <p:nvPr/>
        </p:nvSpPr>
        <p:spPr>
          <a:xfrm>
            <a:off x="8049990" y="3296655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4" name="Rectangle 173"/>
          <p:cNvSpPr/>
          <p:nvPr/>
        </p:nvSpPr>
        <p:spPr>
          <a:xfrm>
            <a:off x="8711671" y="40100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5" name="Rectangle 174"/>
          <p:cNvSpPr/>
          <p:nvPr/>
        </p:nvSpPr>
        <p:spPr>
          <a:xfrm>
            <a:off x="8605427" y="3159796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7459690" y="4082955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7" name="Rectangle 176"/>
          <p:cNvSpPr/>
          <p:nvPr/>
        </p:nvSpPr>
        <p:spPr>
          <a:xfrm>
            <a:off x="6513290" y="4773313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5048153" y="2697716"/>
            <a:ext cx="3850719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Population Z in HWE</a:t>
            </a:r>
            <a:endParaRPr kumimoji="0" lang="en-US" sz="1800" b="0" i="0" u="none" strike="noStrike" kern="1200" cap="none" spc="0" normalizeH="0" baseline="-25000" noProof="0" dirty="0">
              <a:ln>
                <a:noFill/>
              </a:ln>
              <a:solidFill>
                <a:srgbClr val="EEECE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0" name="TextBox 179"/>
          <p:cNvSpPr txBox="1"/>
          <p:nvPr/>
        </p:nvSpPr>
        <p:spPr>
          <a:xfrm>
            <a:off x="399687" y="5114446"/>
            <a:ext cx="84919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Migration disrupts Hardy Weinberg Equilibrium, including new genotypes at different frequencies.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Gene flow vs. population structure</a:t>
            </a:r>
          </a:p>
        </p:txBody>
      </p:sp>
      <p:sp>
        <p:nvSpPr>
          <p:cNvPr id="181" name="TextBox 180"/>
          <p:cNvSpPr txBox="1"/>
          <p:nvPr/>
        </p:nvSpPr>
        <p:spPr>
          <a:xfrm>
            <a:off x="653687" y="2357417"/>
            <a:ext cx="2752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 = 0.6 q=0.4</a:t>
            </a:r>
          </a:p>
        </p:txBody>
      </p:sp>
      <p:sp>
        <p:nvSpPr>
          <p:cNvPr id="182" name="TextBox 181"/>
          <p:cNvSpPr txBox="1"/>
          <p:nvPr/>
        </p:nvSpPr>
        <p:spPr>
          <a:xfrm>
            <a:off x="5074858" y="2325151"/>
            <a:ext cx="2752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 = 0.8 q=0.2</a:t>
            </a:r>
          </a:p>
        </p:txBody>
      </p:sp>
    </p:spTree>
    <p:extLst>
      <p:ext uri="{BB962C8B-B14F-4D97-AF65-F5344CB8AC3E}">
        <p14:creationId xmlns:p14="http://schemas.microsoft.com/office/powerpoint/2010/main" val="36384091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ounded Rectangle 104"/>
          <p:cNvSpPr/>
          <p:nvPr/>
        </p:nvSpPr>
        <p:spPr>
          <a:xfrm>
            <a:off x="5048154" y="2727355"/>
            <a:ext cx="3850718" cy="2336800"/>
          </a:xfrm>
          <a:prstGeom prst="roundRect">
            <a:avLst/>
          </a:prstGeom>
          <a:solidFill>
            <a:schemeClr val="accent6"/>
          </a:solidFill>
          <a:ln w="2540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Migration III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348887" y="2733243"/>
            <a:ext cx="3924300" cy="2336800"/>
          </a:xfrm>
          <a:prstGeom prst="roundRect">
            <a:avLst/>
          </a:prstGeom>
          <a:solidFill>
            <a:schemeClr val="accent6"/>
          </a:solidFill>
          <a:ln w="2540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Oval 5"/>
          <p:cNvSpPr/>
          <p:nvPr/>
        </p:nvSpPr>
        <p:spPr>
          <a:xfrm>
            <a:off x="490787" y="3159796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Oval 6"/>
          <p:cNvSpPr/>
          <p:nvPr/>
        </p:nvSpPr>
        <p:spPr>
          <a:xfrm>
            <a:off x="1110887" y="323489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26687" y="348254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Oval 8"/>
          <p:cNvSpPr/>
          <p:nvPr/>
        </p:nvSpPr>
        <p:spPr>
          <a:xfrm>
            <a:off x="1251687" y="417884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Oval 9"/>
          <p:cNvSpPr/>
          <p:nvPr/>
        </p:nvSpPr>
        <p:spPr>
          <a:xfrm>
            <a:off x="831487" y="378734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348887" y="472934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653687" y="4354676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1480287" y="4439426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1199787" y="4593951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3258287" y="3219511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3434987" y="3931193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1949086" y="4701746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831487" y="3425393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3653087" y="3172217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1162787" y="3479861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1199787" y="3680582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893887" y="4791743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2088787" y="4125065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624987" y="4729343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2230687" y="3188243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2050687" y="4435043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1857987" y="3832982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2228492" y="4739843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653687" y="4044482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2505572" y="4493272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1540487" y="3943043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1745887" y="4306943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3167187" y="3902726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1718287" y="4620365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2699487" y="3510248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7" name="Oval 36"/>
          <p:cNvSpPr/>
          <p:nvPr/>
        </p:nvSpPr>
        <p:spPr>
          <a:xfrm>
            <a:off x="3614987" y="4239293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8" name="Oval 37"/>
          <p:cNvSpPr/>
          <p:nvPr/>
        </p:nvSpPr>
        <p:spPr>
          <a:xfrm>
            <a:off x="4016068" y="3300326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0" name="Oval 39"/>
          <p:cNvSpPr/>
          <p:nvPr/>
        </p:nvSpPr>
        <p:spPr>
          <a:xfrm>
            <a:off x="3468868" y="3591063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1" name="Oval 40"/>
          <p:cNvSpPr/>
          <p:nvPr/>
        </p:nvSpPr>
        <p:spPr>
          <a:xfrm>
            <a:off x="3066687" y="4701743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919287" y="4079426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2526868" y="320534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3246687" y="41893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4050868" y="36973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99687" y="3992726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7964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1224087" y="392594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436687" y="3722726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3561987" y="45493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3898468" y="4689201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2037987" y="344114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526868" y="3843482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1480287" y="362114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1805565" y="323489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99687" y="43969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894987" y="4464593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1037024" y="4343538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1767987" y="4089182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2727087" y="47917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837817" y="3734188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1745887" y="34930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1478087" y="327824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3129268" y="35830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3718468" y="36454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3836068" y="4027526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2523882" y="420429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1450487" y="4779201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348887" y="2703604"/>
            <a:ext cx="3924300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Population X in HWE</a:t>
            </a:r>
            <a:endParaRPr kumimoji="0" lang="en-US" sz="1800" b="0" i="0" u="none" strike="noStrike" kern="1200" cap="none" spc="0" normalizeH="0" baseline="-25000" noProof="0" dirty="0">
              <a:ln>
                <a:noFill/>
              </a:ln>
              <a:solidFill>
                <a:srgbClr val="EEECE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Down Arrow 78"/>
          <p:cNvSpPr/>
          <p:nvPr/>
        </p:nvSpPr>
        <p:spPr>
          <a:xfrm rot="5400000">
            <a:off x="4302352" y="3365848"/>
            <a:ext cx="574203" cy="1227384"/>
          </a:xfrm>
          <a:prstGeom prst="downArrow">
            <a:avLst>
              <a:gd name="adj1" fmla="val 50000"/>
              <a:gd name="adj2" fmla="val 51253"/>
            </a:avLst>
          </a:prstGeom>
          <a:gradFill flip="none" rotWithShape="1">
            <a:gsLst>
              <a:gs pos="0">
                <a:schemeClr val="tx2">
                  <a:alpha val="50000"/>
                </a:schemeClr>
              </a:gs>
              <a:gs pos="100000">
                <a:schemeClr val="accent4">
                  <a:alpha val="50000"/>
                </a:schemeClr>
              </a:gs>
            </a:gsLst>
            <a:lin ang="0" scaled="1"/>
            <a:tileRect/>
          </a:gra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0" name="Rounded Rectangle 79"/>
          <p:cNvSpPr/>
          <p:nvPr/>
        </p:nvSpPr>
        <p:spPr>
          <a:xfrm>
            <a:off x="5116193" y="3140275"/>
            <a:ext cx="1689606" cy="1552858"/>
          </a:xfrm>
          <a:prstGeom prst="roundRect">
            <a:avLst/>
          </a:prstGeom>
          <a:noFill/>
          <a:ln w="19050">
            <a:solidFill>
              <a:schemeClr val="accent4"/>
            </a:solidFill>
          </a:ln>
          <a:effectLst>
            <a:outerShdw blurRad="38100" dist="25400" dir="6600000" sx="101000" sy="101000" algn="tl" rotWithShape="0">
              <a:srgbClr val="000000">
                <a:alpha val="7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4128028" y="3249028"/>
            <a:ext cx="10356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Migrants from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PopB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6" name="Oval 105"/>
          <p:cNvSpPr/>
          <p:nvPr/>
        </p:nvSpPr>
        <p:spPr>
          <a:xfrm>
            <a:off x="5284690" y="3171855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7" name="Oval 106"/>
          <p:cNvSpPr/>
          <p:nvPr/>
        </p:nvSpPr>
        <p:spPr>
          <a:xfrm>
            <a:off x="7591871" y="435295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8" name="Oval 107"/>
          <p:cNvSpPr/>
          <p:nvPr/>
        </p:nvSpPr>
        <p:spPr>
          <a:xfrm>
            <a:off x="5622854" y="347665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9" name="Oval 108"/>
          <p:cNvSpPr/>
          <p:nvPr/>
        </p:nvSpPr>
        <p:spPr>
          <a:xfrm>
            <a:off x="7151590" y="3674694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0" name="Oval 109"/>
          <p:cNvSpPr/>
          <p:nvPr/>
        </p:nvSpPr>
        <p:spPr>
          <a:xfrm>
            <a:off x="5927654" y="378145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1" name="Oval 110"/>
          <p:cNvSpPr/>
          <p:nvPr/>
        </p:nvSpPr>
        <p:spPr>
          <a:xfrm>
            <a:off x="5411690" y="472345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2" name="Oval 111"/>
          <p:cNvSpPr/>
          <p:nvPr/>
        </p:nvSpPr>
        <p:spPr>
          <a:xfrm>
            <a:off x="5500590" y="4393192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3" name="Oval 112"/>
          <p:cNvSpPr/>
          <p:nvPr/>
        </p:nvSpPr>
        <p:spPr>
          <a:xfrm>
            <a:off x="6543090" y="4433538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4" name="Oval 113"/>
          <p:cNvSpPr/>
          <p:nvPr/>
        </p:nvSpPr>
        <p:spPr>
          <a:xfrm>
            <a:off x="6262590" y="4417963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5" name="Oval 114"/>
          <p:cNvSpPr/>
          <p:nvPr/>
        </p:nvSpPr>
        <p:spPr>
          <a:xfrm>
            <a:off x="8321090" y="3294438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6" name="Oval 115"/>
          <p:cNvSpPr/>
          <p:nvPr/>
        </p:nvSpPr>
        <p:spPr>
          <a:xfrm>
            <a:off x="8497790" y="3925305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7" name="Oval 116"/>
          <p:cNvSpPr/>
          <p:nvPr/>
        </p:nvSpPr>
        <p:spPr>
          <a:xfrm>
            <a:off x="7011889" y="4695858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8" name="Oval 117"/>
          <p:cNvSpPr/>
          <p:nvPr/>
        </p:nvSpPr>
        <p:spPr>
          <a:xfrm>
            <a:off x="5642490" y="3261855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9" name="Oval 118"/>
          <p:cNvSpPr/>
          <p:nvPr/>
        </p:nvSpPr>
        <p:spPr>
          <a:xfrm>
            <a:off x="7329390" y="382480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0" name="Oval 119"/>
          <p:cNvSpPr/>
          <p:nvPr/>
        </p:nvSpPr>
        <p:spPr>
          <a:xfrm>
            <a:off x="6830790" y="4829843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1" name="Oval 120"/>
          <p:cNvSpPr/>
          <p:nvPr/>
        </p:nvSpPr>
        <p:spPr>
          <a:xfrm>
            <a:off x="6120799" y="3559827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" name="Oval 121"/>
          <p:cNvSpPr/>
          <p:nvPr/>
        </p:nvSpPr>
        <p:spPr>
          <a:xfrm>
            <a:off x="5956690" y="478585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3" name="Oval 122"/>
          <p:cNvSpPr/>
          <p:nvPr/>
        </p:nvSpPr>
        <p:spPr>
          <a:xfrm>
            <a:off x="7151590" y="4119177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4" name="Oval 123"/>
          <p:cNvSpPr/>
          <p:nvPr/>
        </p:nvSpPr>
        <p:spPr>
          <a:xfrm>
            <a:off x="8291471" y="4448205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5" name="Oval 124"/>
          <p:cNvSpPr/>
          <p:nvPr/>
        </p:nvSpPr>
        <p:spPr>
          <a:xfrm>
            <a:off x="5687790" y="4723455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6" name="Oval 125"/>
          <p:cNvSpPr/>
          <p:nvPr/>
        </p:nvSpPr>
        <p:spPr>
          <a:xfrm>
            <a:off x="7293490" y="3182355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7" name="Oval 126"/>
          <p:cNvSpPr/>
          <p:nvPr/>
        </p:nvSpPr>
        <p:spPr>
          <a:xfrm>
            <a:off x="6333290" y="4190055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8" name="Oval 127"/>
          <p:cNvSpPr/>
          <p:nvPr/>
        </p:nvSpPr>
        <p:spPr>
          <a:xfrm>
            <a:off x="6920790" y="3827094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9" name="Oval 128"/>
          <p:cNvSpPr/>
          <p:nvPr/>
        </p:nvSpPr>
        <p:spPr>
          <a:xfrm>
            <a:off x="7418290" y="4733955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0" name="Oval 129"/>
          <p:cNvSpPr/>
          <p:nvPr/>
        </p:nvSpPr>
        <p:spPr>
          <a:xfrm>
            <a:off x="5718690" y="399295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1" name="Oval 130"/>
          <p:cNvSpPr/>
          <p:nvPr/>
        </p:nvSpPr>
        <p:spPr>
          <a:xfrm>
            <a:off x="7418290" y="4464294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7191889" y="4829843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6808690" y="4301055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4" name="Oval 133"/>
          <p:cNvSpPr/>
          <p:nvPr/>
        </p:nvSpPr>
        <p:spPr>
          <a:xfrm>
            <a:off x="8229990" y="3896838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5" name="Oval 134"/>
          <p:cNvSpPr/>
          <p:nvPr/>
        </p:nvSpPr>
        <p:spPr>
          <a:xfrm>
            <a:off x="6781090" y="4614477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6" name="Oval 135"/>
          <p:cNvSpPr/>
          <p:nvPr/>
        </p:nvSpPr>
        <p:spPr>
          <a:xfrm>
            <a:off x="7762290" y="3400455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7" name="Oval 136"/>
          <p:cNvSpPr/>
          <p:nvPr/>
        </p:nvSpPr>
        <p:spPr>
          <a:xfrm>
            <a:off x="8677790" y="4233405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8" name="Oval 137"/>
          <p:cNvSpPr/>
          <p:nvPr/>
        </p:nvSpPr>
        <p:spPr>
          <a:xfrm>
            <a:off x="7293490" y="3441214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9" name="Oval 138"/>
          <p:cNvSpPr/>
          <p:nvPr/>
        </p:nvSpPr>
        <p:spPr>
          <a:xfrm>
            <a:off x="7824690" y="4391055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0" name="Oval 139"/>
          <p:cNvSpPr/>
          <p:nvPr/>
        </p:nvSpPr>
        <p:spPr>
          <a:xfrm>
            <a:off x="8531671" y="3400455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1" name="Oval 140"/>
          <p:cNvSpPr/>
          <p:nvPr/>
        </p:nvSpPr>
        <p:spPr>
          <a:xfrm>
            <a:off x="8129490" y="4695855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7113490" y="442788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3" name="Rectangle 142"/>
          <p:cNvSpPr/>
          <p:nvPr/>
        </p:nvSpPr>
        <p:spPr>
          <a:xfrm>
            <a:off x="7589671" y="31994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4" name="Rectangle 143"/>
          <p:cNvSpPr/>
          <p:nvPr/>
        </p:nvSpPr>
        <p:spPr>
          <a:xfrm>
            <a:off x="7506090" y="35423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8309490" y="41834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6268866" y="4779201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7" name="Rectangle 146"/>
          <p:cNvSpPr/>
          <p:nvPr/>
        </p:nvSpPr>
        <p:spPr>
          <a:xfrm>
            <a:off x="7734690" y="401530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8" name="Rectangle 147"/>
          <p:cNvSpPr/>
          <p:nvPr/>
        </p:nvSpPr>
        <p:spPr>
          <a:xfrm>
            <a:off x="5462490" y="3986838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7964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9" name="Rectangle 148"/>
          <p:cNvSpPr/>
          <p:nvPr/>
        </p:nvSpPr>
        <p:spPr>
          <a:xfrm>
            <a:off x="6320254" y="39200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0" name="Rectangle 149"/>
          <p:cNvSpPr/>
          <p:nvPr/>
        </p:nvSpPr>
        <p:spPr>
          <a:xfrm>
            <a:off x="8469271" y="48239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1" name="Rectangle 150"/>
          <p:cNvSpPr/>
          <p:nvPr/>
        </p:nvSpPr>
        <p:spPr>
          <a:xfrm>
            <a:off x="5532854" y="3716838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2" name="Rectangle 151"/>
          <p:cNvSpPr/>
          <p:nvPr/>
        </p:nvSpPr>
        <p:spPr>
          <a:xfrm>
            <a:off x="8624790" y="4543455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3" name="Rectangle 152"/>
          <p:cNvSpPr/>
          <p:nvPr/>
        </p:nvSpPr>
        <p:spPr>
          <a:xfrm>
            <a:off x="8049990" y="4456270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4" name="Rectangle 153"/>
          <p:cNvSpPr/>
          <p:nvPr/>
        </p:nvSpPr>
        <p:spPr>
          <a:xfrm>
            <a:off x="7100790" y="34352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5" name="Rectangle 154"/>
          <p:cNvSpPr/>
          <p:nvPr/>
        </p:nvSpPr>
        <p:spPr>
          <a:xfrm>
            <a:off x="7589671" y="3837594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6" name="Rectangle 155"/>
          <p:cNvSpPr/>
          <p:nvPr/>
        </p:nvSpPr>
        <p:spPr>
          <a:xfrm>
            <a:off x="6543090" y="36152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7" name="Rectangle 156"/>
          <p:cNvSpPr/>
          <p:nvPr/>
        </p:nvSpPr>
        <p:spPr>
          <a:xfrm>
            <a:off x="6898690" y="3228092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8" name="Rectangle 157"/>
          <p:cNvSpPr/>
          <p:nvPr/>
        </p:nvSpPr>
        <p:spPr>
          <a:xfrm>
            <a:off x="5194690" y="4277061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9" name="Rectangle 158"/>
          <p:cNvSpPr/>
          <p:nvPr/>
        </p:nvSpPr>
        <p:spPr>
          <a:xfrm>
            <a:off x="5203145" y="392530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0" name="Rectangle 159"/>
          <p:cNvSpPr/>
          <p:nvPr/>
        </p:nvSpPr>
        <p:spPr>
          <a:xfrm>
            <a:off x="5957790" y="445870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1" name="Rectangle 160"/>
          <p:cNvSpPr/>
          <p:nvPr/>
        </p:nvSpPr>
        <p:spPr>
          <a:xfrm>
            <a:off x="5231690" y="35554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2" name="Rectangle 161"/>
          <p:cNvSpPr/>
          <p:nvPr/>
        </p:nvSpPr>
        <p:spPr>
          <a:xfrm>
            <a:off x="6830790" y="4083294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3" name="Rectangle 162"/>
          <p:cNvSpPr/>
          <p:nvPr/>
        </p:nvSpPr>
        <p:spPr>
          <a:xfrm>
            <a:off x="7789890" y="4785855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5962643" y="4188109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5" name="Rectangle 164"/>
          <p:cNvSpPr/>
          <p:nvPr/>
        </p:nvSpPr>
        <p:spPr>
          <a:xfrm>
            <a:off x="7869990" y="3716838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6" name="Rectangle 165"/>
          <p:cNvSpPr/>
          <p:nvPr/>
        </p:nvSpPr>
        <p:spPr>
          <a:xfrm>
            <a:off x="7969890" y="3947655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7" name="Rectangle 166"/>
          <p:cNvSpPr/>
          <p:nvPr/>
        </p:nvSpPr>
        <p:spPr>
          <a:xfrm>
            <a:off x="6088866" y="3285638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6540890" y="32723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9" name="Rectangle 168"/>
          <p:cNvSpPr/>
          <p:nvPr/>
        </p:nvSpPr>
        <p:spPr>
          <a:xfrm>
            <a:off x="7827639" y="3123640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0" name="Rectangle 169"/>
          <p:cNvSpPr/>
          <p:nvPr/>
        </p:nvSpPr>
        <p:spPr>
          <a:xfrm>
            <a:off x="8192071" y="35771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1" name="Rectangle 170"/>
          <p:cNvSpPr/>
          <p:nvPr/>
        </p:nvSpPr>
        <p:spPr>
          <a:xfrm>
            <a:off x="8531671" y="3654438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2" name="Rectangle 171"/>
          <p:cNvSpPr/>
          <p:nvPr/>
        </p:nvSpPr>
        <p:spPr>
          <a:xfrm>
            <a:off x="7647639" y="4568302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3" name="Rectangle 172"/>
          <p:cNvSpPr/>
          <p:nvPr/>
        </p:nvSpPr>
        <p:spPr>
          <a:xfrm>
            <a:off x="8049990" y="3296655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4" name="Rectangle 173"/>
          <p:cNvSpPr/>
          <p:nvPr/>
        </p:nvSpPr>
        <p:spPr>
          <a:xfrm>
            <a:off x="8711671" y="40100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5" name="Rectangle 174"/>
          <p:cNvSpPr/>
          <p:nvPr/>
        </p:nvSpPr>
        <p:spPr>
          <a:xfrm>
            <a:off x="8605427" y="3159796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7459690" y="4082955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7" name="Rectangle 176"/>
          <p:cNvSpPr/>
          <p:nvPr/>
        </p:nvSpPr>
        <p:spPr>
          <a:xfrm>
            <a:off x="6513290" y="4773313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5048153" y="2697716"/>
            <a:ext cx="3850719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Population Z in HWE</a:t>
            </a:r>
            <a:endParaRPr kumimoji="0" lang="en-US" sz="1800" b="0" i="0" u="none" strike="noStrike" kern="1200" cap="none" spc="0" normalizeH="0" baseline="-25000" noProof="0" dirty="0">
              <a:ln>
                <a:noFill/>
              </a:ln>
              <a:solidFill>
                <a:srgbClr val="EEECE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872435" y="1820562"/>
            <a:ext cx="2752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 = 0.6     q=0.4</a:t>
            </a:r>
          </a:p>
        </p:txBody>
      </p:sp>
      <p:sp>
        <p:nvSpPr>
          <p:cNvPr id="182" name="TextBox 181"/>
          <p:cNvSpPr txBox="1"/>
          <p:nvPr/>
        </p:nvSpPr>
        <p:spPr>
          <a:xfrm>
            <a:off x="5231690" y="1820562"/>
            <a:ext cx="2752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 = 0.8    q=0.2</a:t>
            </a:r>
          </a:p>
        </p:txBody>
      </p:sp>
      <p:grpSp>
        <p:nvGrpSpPr>
          <p:cNvPr id="205" name="Group 204"/>
          <p:cNvGrpSpPr/>
          <p:nvPr/>
        </p:nvGrpSpPr>
        <p:grpSpPr>
          <a:xfrm>
            <a:off x="6202595" y="5079716"/>
            <a:ext cx="2855608" cy="1765805"/>
            <a:chOff x="5065262" y="2117651"/>
            <a:chExt cx="3418338" cy="2113777"/>
          </a:xfrm>
        </p:grpSpPr>
        <p:sp>
          <p:nvSpPr>
            <p:cNvPr id="206" name="Rectangle 205"/>
            <p:cNvSpPr/>
            <p:nvPr/>
          </p:nvSpPr>
          <p:spPr>
            <a:xfrm>
              <a:off x="5065262" y="2233000"/>
              <a:ext cx="180000" cy="180000"/>
            </a:xfrm>
            <a:prstGeom prst="rect">
              <a:avLst/>
            </a:prstGeom>
            <a:noFill/>
            <a:ln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07" name="Oval 206"/>
            <p:cNvSpPr/>
            <p:nvPr/>
          </p:nvSpPr>
          <p:spPr>
            <a:xfrm>
              <a:off x="5065262" y="2666983"/>
              <a:ext cx="180000" cy="18000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5448300" y="3045517"/>
              <a:ext cx="3035300" cy="368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AA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homozygotes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major allele</a:t>
              </a:r>
            </a:p>
          </p:txBody>
        </p:sp>
        <p:sp>
          <p:nvSpPr>
            <p:cNvPr id="209" name="TextBox 208"/>
            <p:cNvSpPr txBox="1"/>
            <p:nvPr/>
          </p:nvSpPr>
          <p:spPr>
            <a:xfrm>
              <a:off x="5448300" y="2117651"/>
              <a:ext cx="2369936" cy="368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Male</a:t>
              </a:r>
            </a:p>
          </p:txBody>
        </p:sp>
        <p:sp>
          <p:nvSpPr>
            <p:cNvPr id="210" name="Diamond 209"/>
            <p:cNvSpPr/>
            <p:nvPr/>
          </p:nvSpPr>
          <p:spPr>
            <a:xfrm>
              <a:off x="5065262" y="3147383"/>
              <a:ext cx="180000" cy="180000"/>
            </a:xfrm>
            <a:prstGeom prst="diamond">
              <a:avLst/>
            </a:prstGeom>
            <a:solidFill>
              <a:schemeClr val="accent1"/>
            </a:solidFill>
            <a:ln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11" name="Diamond 210"/>
            <p:cNvSpPr/>
            <p:nvPr/>
          </p:nvSpPr>
          <p:spPr>
            <a:xfrm>
              <a:off x="5065262" y="3569958"/>
              <a:ext cx="180000" cy="180000"/>
            </a:xfrm>
            <a:prstGeom prst="diamond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12" name="TextBox 211"/>
            <p:cNvSpPr txBox="1"/>
            <p:nvPr/>
          </p:nvSpPr>
          <p:spPr>
            <a:xfrm>
              <a:off x="5461000" y="3460234"/>
              <a:ext cx="2369936" cy="368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Aa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heterozygotes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13" name="TextBox 212"/>
            <p:cNvSpPr txBox="1"/>
            <p:nvPr/>
          </p:nvSpPr>
          <p:spPr>
            <a:xfrm>
              <a:off x="5461000" y="2563268"/>
              <a:ext cx="2369936" cy="368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Female</a:t>
              </a:r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5461000" y="3863000"/>
              <a:ext cx="3022600" cy="368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aa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homozygotes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minor allele</a:t>
              </a:r>
            </a:p>
          </p:txBody>
        </p:sp>
        <p:sp>
          <p:nvSpPr>
            <p:cNvPr id="215" name="Diamond 214"/>
            <p:cNvSpPr/>
            <p:nvPr/>
          </p:nvSpPr>
          <p:spPr>
            <a:xfrm>
              <a:off x="5065262" y="3949700"/>
              <a:ext cx="180000" cy="180000"/>
            </a:xfrm>
            <a:prstGeom prst="diamond">
              <a:avLst/>
            </a:prstGeom>
            <a:solidFill>
              <a:schemeClr val="accent4"/>
            </a:solidFill>
            <a:ln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  <p:sp>
        <p:nvSpPr>
          <p:cNvPr id="217" name="Oval 216"/>
          <p:cNvSpPr/>
          <p:nvPr/>
        </p:nvSpPr>
        <p:spPr>
          <a:xfrm>
            <a:off x="3843692" y="4409168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9" name="Oval 218"/>
          <p:cNvSpPr/>
          <p:nvPr/>
        </p:nvSpPr>
        <p:spPr>
          <a:xfrm>
            <a:off x="2727087" y="4475873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0" name="Oval 219"/>
          <p:cNvSpPr/>
          <p:nvPr/>
        </p:nvSpPr>
        <p:spPr>
          <a:xfrm>
            <a:off x="2949268" y="3228092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1" name="Oval 220"/>
          <p:cNvSpPr/>
          <p:nvPr/>
        </p:nvSpPr>
        <p:spPr>
          <a:xfrm>
            <a:off x="2926681" y="4219677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2" name="Rectangle 221"/>
          <p:cNvSpPr/>
          <p:nvPr/>
        </p:nvSpPr>
        <p:spPr>
          <a:xfrm>
            <a:off x="2782407" y="401358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3" name="Rectangle 222"/>
          <p:cNvSpPr/>
          <p:nvPr/>
        </p:nvSpPr>
        <p:spPr>
          <a:xfrm>
            <a:off x="3281157" y="451233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4" name="Rectangle 223"/>
          <p:cNvSpPr/>
          <p:nvPr/>
        </p:nvSpPr>
        <p:spPr>
          <a:xfrm>
            <a:off x="3542921" y="4805816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5" name="Rounded Rectangle 224"/>
          <p:cNvSpPr/>
          <p:nvPr/>
        </p:nvSpPr>
        <p:spPr>
          <a:xfrm>
            <a:off x="2443179" y="3476868"/>
            <a:ext cx="1689606" cy="1552858"/>
          </a:xfrm>
          <a:prstGeom prst="round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3909" y="5121958"/>
            <a:ext cx="58237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When migrants move into a new population, in the next generation they will choose mates from the new group. 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If each parent is homozygous for a different allele, then all of their children will be heterozygous.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The population is not at equilibrium.</a:t>
            </a:r>
          </a:p>
        </p:txBody>
      </p:sp>
    </p:spTree>
    <p:extLst>
      <p:ext uri="{BB962C8B-B14F-4D97-AF65-F5344CB8AC3E}">
        <p14:creationId xmlns:p14="http://schemas.microsoft.com/office/powerpoint/2010/main" val="31886995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Rounded Rectangle 104"/>
          <p:cNvSpPr/>
          <p:nvPr/>
        </p:nvSpPr>
        <p:spPr>
          <a:xfrm>
            <a:off x="5048154" y="2727355"/>
            <a:ext cx="3850718" cy="2336800"/>
          </a:xfrm>
          <a:prstGeom prst="roundRect">
            <a:avLst/>
          </a:prstGeom>
          <a:solidFill>
            <a:schemeClr val="accent6"/>
          </a:solidFill>
          <a:ln w="2540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Migration III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348887" y="2733243"/>
            <a:ext cx="3924300" cy="2336800"/>
          </a:xfrm>
          <a:prstGeom prst="roundRect">
            <a:avLst/>
          </a:prstGeom>
          <a:solidFill>
            <a:schemeClr val="accent6"/>
          </a:solidFill>
          <a:ln w="2540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Oval 5"/>
          <p:cNvSpPr/>
          <p:nvPr/>
        </p:nvSpPr>
        <p:spPr>
          <a:xfrm>
            <a:off x="490787" y="3159796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Oval 6"/>
          <p:cNvSpPr/>
          <p:nvPr/>
        </p:nvSpPr>
        <p:spPr>
          <a:xfrm>
            <a:off x="1110887" y="323489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26687" y="348254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Oval 8"/>
          <p:cNvSpPr/>
          <p:nvPr/>
        </p:nvSpPr>
        <p:spPr>
          <a:xfrm>
            <a:off x="1251687" y="417884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Oval 9"/>
          <p:cNvSpPr/>
          <p:nvPr/>
        </p:nvSpPr>
        <p:spPr>
          <a:xfrm>
            <a:off x="831487" y="378734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348887" y="472934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653687" y="4354676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1480287" y="4439426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1199787" y="4593951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3258287" y="3219511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3434987" y="3931193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1949086" y="4701746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831487" y="3425393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3653087" y="3172217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1162787" y="3479861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1199787" y="3680582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893887" y="4791743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2088787" y="4125065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624987" y="4729343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2230687" y="3188243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2050687" y="4435043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1857987" y="3832982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2228492" y="4739843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653687" y="4044482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2505572" y="4493272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1540487" y="3943043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1745887" y="4306943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3167187" y="3902726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1718287" y="4620365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2699487" y="3510248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7" name="Oval 36"/>
          <p:cNvSpPr/>
          <p:nvPr/>
        </p:nvSpPr>
        <p:spPr>
          <a:xfrm>
            <a:off x="3614987" y="4239293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8" name="Oval 37"/>
          <p:cNvSpPr/>
          <p:nvPr/>
        </p:nvSpPr>
        <p:spPr>
          <a:xfrm>
            <a:off x="4016068" y="3300326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0" name="Oval 39"/>
          <p:cNvSpPr/>
          <p:nvPr/>
        </p:nvSpPr>
        <p:spPr>
          <a:xfrm>
            <a:off x="3468868" y="3591063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1" name="Oval 40"/>
          <p:cNvSpPr/>
          <p:nvPr/>
        </p:nvSpPr>
        <p:spPr>
          <a:xfrm>
            <a:off x="3066687" y="4701743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919287" y="4079426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2526868" y="320534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3246687" y="41893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4050868" y="36973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99687" y="3992726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7964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1224087" y="392594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436687" y="3722726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3561987" y="45493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3898468" y="4689201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2037987" y="344114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2526868" y="3843482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1480287" y="362114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1805565" y="323489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99687" y="43969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1037024" y="4343538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1767987" y="4089182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2727087" y="47917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837817" y="3734188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1745887" y="34930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1478087" y="327824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3129268" y="35830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3718468" y="36454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3836068" y="4027526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2523882" y="420429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1450487" y="4779201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348887" y="2703604"/>
            <a:ext cx="3924300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Population X in HWE</a:t>
            </a:r>
            <a:endParaRPr kumimoji="0" lang="en-US" sz="1800" b="0" i="0" u="none" strike="noStrike" kern="1200" cap="none" spc="0" normalizeH="0" baseline="-25000" noProof="0" dirty="0">
              <a:ln>
                <a:noFill/>
              </a:ln>
              <a:solidFill>
                <a:srgbClr val="EEECE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9" name="Down Arrow 78"/>
          <p:cNvSpPr/>
          <p:nvPr/>
        </p:nvSpPr>
        <p:spPr>
          <a:xfrm rot="5400000">
            <a:off x="4302352" y="3365848"/>
            <a:ext cx="574203" cy="1227384"/>
          </a:xfrm>
          <a:prstGeom prst="downArrow">
            <a:avLst>
              <a:gd name="adj1" fmla="val 50000"/>
              <a:gd name="adj2" fmla="val 51253"/>
            </a:avLst>
          </a:prstGeom>
          <a:gradFill flip="none" rotWithShape="1">
            <a:gsLst>
              <a:gs pos="0">
                <a:schemeClr val="tx2">
                  <a:alpha val="50000"/>
                </a:schemeClr>
              </a:gs>
              <a:gs pos="100000">
                <a:schemeClr val="accent4">
                  <a:alpha val="50000"/>
                </a:schemeClr>
              </a:gs>
            </a:gsLst>
            <a:lin ang="0" scaled="1"/>
            <a:tileRect/>
          </a:gra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0" name="Rounded Rectangle 79"/>
          <p:cNvSpPr/>
          <p:nvPr/>
        </p:nvSpPr>
        <p:spPr>
          <a:xfrm>
            <a:off x="5116193" y="3140275"/>
            <a:ext cx="1689606" cy="1552858"/>
          </a:xfrm>
          <a:prstGeom prst="roundRect">
            <a:avLst/>
          </a:prstGeom>
          <a:noFill/>
          <a:ln w="19050">
            <a:solidFill>
              <a:schemeClr val="accent4"/>
            </a:solidFill>
          </a:ln>
          <a:effectLst>
            <a:outerShdw blurRad="38100" dist="25400" dir="6600000" sx="101000" sy="101000" algn="tl" rotWithShape="0">
              <a:srgbClr val="000000">
                <a:alpha val="7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4128028" y="3249028"/>
            <a:ext cx="10356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Migrants from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PopB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6" name="Oval 105"/>
          <p:cNvSpPr/>
          <p:nvPr/>
        </p:nvSpPr>
        <p:spPr>
          <a:xfrm>
            <a:off x="5284690" y="3171855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7" name="Oval 106"/>
          <p:cNvSpPr/>
          <p:nvPr/>
        </p:nvSpPr>
        <p:spPr>
          <a:xfrm>
            <a:off x="7591871" y="435295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8" name="Oval 107"/>
          <p:cNvSpPr/>
          <p:nvPr/>
        </p:nvSpPr>
        <p:spPr>
          <a:xfrm>
            <a:off x="5622854" y="347665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9" name="Oval 108"/>
          <p:cNvSpPr/>
          <p:nvPr/>
        </p:nvSpPr>
        <p:spPr>
          <a:xfrm>
            <a:off x="7151590" y="3674694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0" name="Oval 109"/>
          <p:cNvSpPr/>
          <p:nvPr/>
        </p:nvSpPr>
        <p:spPr>
          <a:xfrm>
            <a:off x="5927654" y="378145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1" name="Oval 110"/>
          <p:cNvSpPr/>
          <p:nvPr/>
        </p:nvSpPr>
        <p:spPr>
          <a:xfrm>
            <a:off x="5411690" y="472345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2" name="Oval 111"/>
          <p:cNvSpPr/>
          <p:nvPr/>
        </p:nvSpPr>
        <p:spPr>
          <a:xfrm>
            <a:off x="5500590" y="4393192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3" name="Oval 112"/>
          <p:cNvSpPr/>
          <p:nvPr/>
        </p:nvSpPr>
        <p:spPr>
          <a:xfrm>
            <a:off x="6543090" y="4433538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4" name="Oval 113"/>
          <p:cNvSpPr/>
          <p:nvPr/>
        </p:nvSpPr>
        <p:spPr>
          <a:xfrm>
            <a:off x="6262590" y="4417963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5" name="Oval 114"/>
          <p:cNvSpPr/>
          <p:nvPr/>
        </p:nvSpPr>
        <p:spPr>
          <a:xfrm>
            <a:off x="8321090" y="3294438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6" name="Oval 115"/>
          <p:cNvSpPr/>
          <p:nvPr/>
        </p:nvSpPr>
        <p:spPr>
          <a:xfrm>
            <a:off x="8497790" y="3925305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7" name="Oval 116"/>
          <p:cNvSpPr/>
          <p:nvPr/>
        </p:nvSpPr>
        <p:spPr>
          <a:xfrm>
            <a:off x="7011889" y="4695858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8" name="Oval 117"/>
          <p:cNvSpPr/>
          <p:nvPr/>
        </p:nvSpPr>
        <p:spPr>
          <a:xfrm>
            <a:off x="5642490" y="3261855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9" name="Oval 118"/>
          <p:cNvSpPr/>
          <p:nvPr/>
        </p:nvSpPr>
        <p:spPr>
          <a:xfrm>
            <a:off x="7329390" y="382480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0" name="Oval 119"/>
          <p:cNvSpPr/>
          <p:nvPr/>
        </p:nvSpPr>
        <p:spPr>
          <a:xfrm>
            <a:off x="6830790" y="4829843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1" name="Oval 120"/>
          <p:cNvSpPr/>
          <p:nvPr/>
        </p:nvSpPr>
        <p:spPr>
          <a:xfrm>
            <a:off x="6120799" y="3559827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2" name="Oval 121"/>
          <p:cNvSpPr/>
          <p:nvPr/>
        </p:nvSpPr>
        <p:spPr>
          <a:xfrm>
            <a:off x="5956690" y="478585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3" name="Oval 122"/>
          <p:cNvSpPr/>
          <p:nvPr/>
        </p:nvSpPr>
        <p:spPr>
          <a:xfrm>
            <a:off x="7151590" y="4119177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4" name="Oval 123"/>
          <p:cNvSpPr/>
          <p:nvPr/>
        </p:nvSpPr>
        <p:spPr>
          <a:xfrm>
            <a:off x="8291471" y="4448205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5" name="Oval 124"/>
          <p:cNvSpPr/>
          <p:nvPr/>
        </p:nvSpPr>
        <p:spPr>
          <a:xfrm>
            <a:off x="5687790" y="4723455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6" name="Oval 125"/>
          <p:cNvSpPr/>
          <p:nvPr/>
        </p:nvSpPr>
        <p:spPr>
          <a:xfrm>
            <a:off x="7293490" y="3182355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7" name="Oval 126"/>
          <p:cNvSpPr/>
          <p:nvPr/>
        </p:nvSpPr>
        <p:spPr>
          <a:xfrm>
            <a:off x="6333290" y="4190055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8" name="Oval 127"/>
          <p:cNvSpPr/>
          <p:nvPr/>
        </p:nvSpPr>
        <p:spPr>
          <a:xfrm>
            <a:off x="6920790" y="3827094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9" name="Oval 128"/>
          <p:cNvSpPr/>
          <p:nvPr/>
        </p:nvSpPr>
        <p:spPr>
          <a:xfrm>
            <a:off x="7418290" y="4733955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0" name="Oval 129"/>
          <p:cNvSpPr/>
          <p:nvPr/>
        </p:nvSpPr>
        <p:spPr>
          <a:xfrm>
            <a:off x="5718690" y="399295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1" name="Oval 130"/>
          <p:cNvSpPr/>
          <p:nvPr/>
        </p:nvSpPr>
        <p:spPr>
          <a:xfrm>
            <a:off x="7418290" y="4464294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2" name="Oval 131"/>
          <p:cNvSpPr/>
          <p:nvPr/>
        </p:nvSpPr>
        <p:spPr>
          <a:xfrm>
            <a:off x="7191889" y="4829843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3" name="Oval 132"/>
          <p:cNvSpPr/>
          <p:nvPr/>
        </p:nvSpPr>
        <p:spPr>
          <a:xfrm>
            <a:off x="6808690" y="4301055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4" name="Oval 133"/>
          <p:cNvSpPr/>
          <p:nvPr/>
        </p:nvSpPr>
        <p:spPr>
          <a:xfrm>
            <a:off x="8229990" y="3896838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5" name="Oval 134"/>
          <p:cNvSpPr/>
          <p:nvPr/>
        </p:nvSpPr>
        <p:spPr>
          <a:xfrm>
            <a:off x="6781090" y="4614477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6" name="Oval 135"/>
          <p:cNvSpPr/>
          <p:nvPr/>
        </p:nvSpPr>
        <p:spPr>
          <a:xfrm>
            <a:off x="7762290" y="3400455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7" name="Oval 136"/>
          <p:cNvSpPr/>
          <p:nvPr/>
        </p:nvSpPr>
        <p:spPr>
          <a:xfrm>
            <a:off x="8677790" y="4233405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8" name="Oval 137"/>
          <p:cNvSpPr/>
          <p:nvPr/>
        </p:nvSpPr>
        <p:spPr>
          <a:xfrm>
            <a:off x="7293490" y="3441214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9" name="Oval 138"/>
          <p:cNvSpPr/>
          <p:nvPr/>
        </p:nvSpPr>
        <p:spPr>
          <a:xfrm>
            <a:off x="7824690" y="4391055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0" name="Oval 139"/>
          <p:cNvSpPr/>
          <p:nvPr/>
        </p:nvSpPr>
        <p:spPr>
          <a:xfrm>
            <a:off x="8531671" y="3400455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1" name="Oval 140"/>
          <p:cNvSpPr/>
          <p:nvPr/>
        </p:nvSpPr>
        <p:spPr>
          <a:xfrm>
            <a:off x="8129490" y="4695855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2" name="Rectangle 141"/>
          <p:cNvSpPr/>
          <p:nvPr/>
        </p:nvSpPr>
        <p:spPr>
          <a:xfrm>
            <a:off x="7113490" y="442788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3" name="Rectangle 142"/>
          <p:cNvSpPr/>
          <p:nvPr/>
        </p:nvSpPr>
        <p:spPr>
          <a:xfrm>
            <a:off x="7589671" y="31994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4" name="Rectangle 143"/>
          <p:cNvSpPr/>
          <p:nvPr/>
        </p:nvSpPr>
        <p:spPr>
          <a:xfrm>
            <a:off x="7506090" y="35423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5" name="Rectangle 144"/>
          <p:cNvSpPr/>
          <p:nvPr/>
        </p:nvSpPr>
        <p:spPr>
          <a:xfrm>
            <a:off x="8309490" y="41834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6" name="Rectangle 145"/>
          <p:cNvSpPr/>
          <p:nvPr/>
        </p:nvSpPr>
        <p:spPr>
          <a:xfrm>
            <a:off x="6268866" y="4779201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7" name="Rectangle 146"/>
          <p:cNvSpPr/>
          <p:nvPr/>
        </p:nvSpPr>
        <p:spPr>
          <a:xfrm>
            <a:off x="7734690" y="401530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8" name="Rectangle 147"/>
          <p:cNvSpPr/>
          <p:nvPr/>
        </p:nvSpPr>
        <p:spPr>
          <a:xfrm>
            <a:off x="5462490" y="3986838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7964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9" name="Rectangle 148"/>
          <p:cNvSpPr/>
          <p:nvPr/>
        </p:nvSpPr>
        <p:spPr>
          <a:xfrm>
            <a:off x="6320254" y="39200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0" name="Rectangle 149"/>
          <p:cNvSpPr/>
          <p:nvPr/>
        </p:nvSpPr>
        <p:spPr>
          <a:xfrm>
            <a:off x="8469271" y="48239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1" name="Rectangle 150"/>
          <p:cNvSpPr/>
          <p:nvPr/>
        </p:nvSpPr>
        <p:spPr>
          <a:xfrm>
            <a:off x="5532854" y="3716838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2" name="Rectangle 151"/>
          <p:cNvSpPr/>
          <p:nvPr/>
        </p:nvSpPr>
        <p:spPr>
          <a:xfrm>
            <a:off x="8624790" y="4543455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3" name="Rectangle 152"/>
          <p:cNvSpPr/>
          <p:nvPr/>
        </p:nvSpPr>
        <p:spPr>
          <a:xfrm>
            <a:off x="8049990" y="4456270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4" name="Rectangle 153"/>
          <p:cNvSpPr/>
          <p:nvPr/>
        </p:nvSpPr>
        <p:spPr>
          <a:xfrm>
            <a:off x="7100790" y="34352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5" name="Rectangle 154"/>
          <p:cNvSpPr/>
          <p:nvPr/>
        </p:nvSpPr>
        <p:spPr>
          <a:xfrm>
            <a:off x="7589671" y="3837594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6" name="Rectangle 155"/>
          <p:cNvSpPr/>
          <p:nvPr/>
        </p:nvSpPr>
        <p:spPr>
          <a:xfrm>
            <a:off x="6543090" y="36152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7" name="Rectangle 156"/>
          <p:cNvSpPr/>
          <p:nvPr/>
        </p:nvSpPr>
        <p:spPr>
          <a:xfrm>
            <a:off x="6898690" y="3228092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8" name="Rectangle 157"/>
          <p:cNvSpPr/>
          <p:nvPr/>
        </p:nvSpPr>
        <p:spPr>
          <a:xfrm>
            <a:off x="5194690" y="4277061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9" name="Rectangle 158"/>
          <p:cNvSpPr/>
          <p:nvPr/>
        </p:nvSpPr>
        <p:spPr>
          <a:xfrm>
            <a:off x="5203145" y="392530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0" name="Rectangle 159"/>
          <p:cNvSpPr/>
          <p:nvPr/>
        </p:nvSpPr>
        <p:spPr>
          <a:xfrm>
            <a:off x="5957790" y="445870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1" name="Rectangle 160"/>
          <p:cNvSpPr/>
          <p:nvPr/>
        </p:nvSpPr>
        <p:spPr>
          <a:xfrm>
            <a:off x="5231690" y="35554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2" name="Rectangle 161"/>
          <p:cNvSpPr/>
          <p:nvPr/>
        </p:nvSpPr>
        <p:spPr>
          <a:xfrm>
            <a:off x="6830790" y="4083294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3" name="Rectangle 162"/>
          <p:cNvSpPr/>
          <p:nvPr/>
        </p:nvSpPr>
        <p:spPr>
          <a:xfrm>
            <a:off x="7789890" y="4785855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5962643" y="4188109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5" name="Rectangle 164"/>
          <p:cNvSpPr/>
          <p:nvPr/>
        </p:nvSpPr>
        <p:spPr>
          <a:xfrm>
            <a:off x="7869990" y="3716838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6" name="Rectangle 165"/>
          <p:cNvSpPr/>
          <p:nvPr/>
        </p:nvSpPr>
        <p:spPr>
          <a:xfrm>
            <a:off x="7969890" y="3947655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7" name="Rectangle 166"/>
          <p:cNvSpPr/>
          <p:nvPr/>
        </p:nvSpPr>
        <p:spPr>
          <a:xfrm>
            <a:off x="6088866" y="3285638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6540890" y="32723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9" name="Rectangle 168"/>
          <p:cNvSpPr/>
          <p:nvPr/>
        </p:nvSpPr>
        <p:spPr>
          <a:xfrm>
            <a:off x="7827639" y="3123640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0" name="Rectangle 169"/>
          <p:cNvSpPr/>
          <p:nvPr/>
        </p:nvSpPr>
        <p:spPr>
          <a:xfrm>
            <a:off x="8192071" y="35771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1" name="Rectangle 170"/>
          <p:cNvSpPr/>
          <p:nvPr/>
        </p:nvSpPr>
        <p:spPr>
          <a:xfrm>
            <a:off x="8531671" y="3654438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2" name="Rectangle 171"/>
          <p:cNvSpPr/>
          <p:nvPr/>
        </p:nvSpPr>
        <p:spPr>
          <a:xfrm>
            <a:off x="7647639" y="4568302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3" name="Rectangle 172"/>
          <p:cNvSpPr/>
          <p:nvPr/>
        </p:nvSpPr>
        <p:spPr>
          <a:xfrm>
            <a:off x="8049990" y="3296655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4" name="Rectangle 173"/>
          <p:cNvSpPr/>
          <p:nvPr/>
        </p:nvSpPr>
        <p:spPr>
          <a:xfrm>
            <a:off x="8711671" y="4010055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5" name="Rectangle 174"/>
          <p:cNvSpPr/>
          <p:nvPr/>
        </p:nvSpPr>
        <p:spPr>
          <a:xfrm>
            <a:off x="8605427" y="3159796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6" name="Rectangle 175"/>
          <p:cNvSpPr/>
          <p:nvPr/>
        </p:nvSpPr>
        <p:spPr>
          <a:xfrm>
            <a:off x="7459690" y="4082955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7" name="Rectangle 176"/>
          <p:cNvSpPr/>
          <p:nvPr/>
        </p:nvSpPr>
        <p:spPr>
          <a:xfrm>
            <a:off x="6513290" y="4773313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8" name="TextBox 177"/>
          <p:cNvSpPr txBox="1"/>
          <p:nvPr/>
        </p:nvSpPr>
        <p:spPr>
          <a:xfrm>
            <a:off x="5048153" y="2697716"/>
            <a:ext cx="3850719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Population Z in HWE</a:t>
            </a:r>
            <a:endParaRPr kumimoji="0" lang="en-US" sz="1800" b="0" i="0" u="none" strike="noStrike" kern="1200" cap="none" spc="0" normalizeH="0" baseline="-25000" noProof="0" dirty="0">
              <a:ln>
                <a:noFill/>
              </a:ln>
              <a:solidFill>
                <a:srgbClr val="EEECE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653687" y="2357417"/>
            <a:ext cx="2752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 = 0.6 q=0.4</a:t>
            </a:r>
          </a:p>
        </p:txBody>
      </p:sp>
      <p:sp>
        <p:nvSpPr>
          <p:cNvPr id="182" name="TextBox 181"/>
          <p:cNvSpPr txBox="1"/>
          <p:nvPr/>
        </p:nvSpPr>
        <p:spPr>
          <a:xfrm>
            <a:off x="5074858" y="2325151"/>
            <a:ext cx="2752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 = 0.8 q=0.2</a:t>
            </a:r>
          </a:p>
        </p:txBody>
      </p:sp>
      <p:grpSp>
        <p:nvGrpSpPr>
          <p:cNvPr id="205" name="Group 204"/>
          <p:cNvGrpSpPr/>
          <p:nvPr/>
        </p:nvGrpSpPr>
        <p:grpSpPr>
          <a:xfrm>
            <a:off x="6202595" y="5079716"/>
            <a:ext cx="2855608" cy="1765805"/>
            <a:chOff x="5065262" y="2117651"/>
            <a:chExt cx="3418338" cy="2113777"/>
          </a:xfrm>
        </p:grpSpPr>
        <p:sp>
          <p:nvSpPr>
            <p:cNvPr id="206" name="Rectangle 205"/>
            <p:cNvSpPr/>
            <p:nvPr/>
          </p:nvSpPr>
          <p:spPr>
            <a:xfrm>
              <a:off x="5065262" y="2233000"/>
              <a:ext cx="180000" cy="180000"/>
            </a:xfrm>
            <a:prstGeom prst="rect">
              <a:avLst/>
            </a:prstGeom>
            <a:noFill/>
            <a:ln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07" name="Oval 206"/>
            <p:cNvSpPr/>
            <p:nvPr/>
          </p:nvSpPr>
          <p:spPr>
            <a:xfrm>
              <a:off x="5065262" y="2666983"/>
              <a:ext cx="180000" cy="180000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08" name="TextBox 207"/>
            <p:cNvSpPr txBox="1"/>
            <p:nvPr/>
          </p:nvSpPr>
          <p:spPr>
            <a:xfrm>
              <a:off x="5448300" y="3045517"/>
              <a:ext cx="3035300" cy="368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AA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homozygotes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major allele</a:t>
              </a:r>
            </a:p>
          </p:txBody>
        </p:sp>
        <p:sp>
          <p:nvSpPr>
            <p:cNvPr id="209" name="TextBox 208"/>
            <p:cNvSpPr txBox="1"/>
            <p:nvPr/>
          </p:nvSpPr>
          <p:spPr>
            <a:xfrm>
              <a:off x="5448300" y="2117651"/>
              <a:ext cx="2369936" cy="368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Male</a:t>
              </a:r>
            </a:p>
          </p:txBody>
        </p:sp>
        <p:sp>
          <p:nvSpPr>
            <p:cNvPr id="210" name="Diamond 209"/>
            <p:cNvSpPr/>
            <p:nvPr/>
          </p:nvSpPr>
          <p:spPr>
            <a:xfrm>
              <a:off x="5065262" y="3147383"/>
              <a:ext cx="180000" cy="180000"/>
            </a:xfrm>
            <a:prstGeom prst="diamond">
              <a:avLst/>
            </a:prstGeom>
            <a:solidFill>
              <a:schemeClr val="accent1"/>
            </a:solidFill>
            <a:ln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11" name="Diamond 210"/>
            <p:cNvSpPr/>
            <p:nvPr/>
          </p:nvSpPr>
          <p:spPr>
            <a:xfrm>
              <a:off x="5065262" y="3569958"/>
              <a:ext cx="180000" cy="180000"/>
            </a:xfrm>
            <a:prstGeom prst="diamond">
              <a:avLst/>
            </a:prstGeom>
            <a:solidFill>
              <a:schemeClr val="accent2"/>
            </a:solidFill>
            <a:ln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12" name="TextBox 211"/>
            <p:cNvSpPr txBox="1"/>
            <p:nvPr/>
          </p:nvSpPr>
          <p:spPr>
            <a:xfrm>
              <a:off x="5461000" y="3460234"/>
              <a:ext cx="2369936" cy="368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Aa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heterozygotes</a:t>
              </a: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  <p:sp>
          <p:nvSpPr>
            <p:cNvPr id="213" name="TextBox 212"/>
            <p:cNvSpPr txBox="1"/>
            <p:nvPr/>
          </p:nvSpPr>
          <p:spPr>
            <a:xfrm>
              <a:off x="5461000" y="2563268"/>
              <a:ext cx="2369936" cy="368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Female</a:t>
              </a:r>
            </a:p>
          </p:txBody>
        </p:sp>
        <p:sp>
          <p:nvSpPr>
            <p:cNvPr id="214" name="TextBox 213"/>
            <p:cNvSpPr txBox="1"/>
            <p:nvPr/>
          </p:nvSpPr>
          <p:spPr>
            <a:xfrm>
              <a:off x="5461000" y="3863000"/>
              <a:ext cx="3022600" cy="3684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1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aa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</a:t>
              </a:r>
              <a:r>
                <a:rPr kumimoji="0" lang="en-US" sz="14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homozygotes</a:t>
              </a: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 minor allele</a:t>
              </a:r>
            </a:p>
          </p:txBody>
        </p:sp>
        <p:sp>
          <p:nvSpPr>
            <p:cNvPr id="215" name="Diamond 214"/>
            <p:cNvSpPr/>
            <p:nvPr/>
          </p:nvSpPr>
          <p:spPr>
            <a:xfrm>
              <a:off x="5065262" y="3949700"/>
              <a:ext cx="180000" cy="180000"/>
            </a:xfrm>
            <a:prstGeom prst="diamond">
              <a:avLst/>
            </a:prstGeom>
            <a:solidFill>
              <a:schemeClr val="accent4"/>
            </a:solidFill>
            <a:ln>
              <a:solidFill>
                <a:schemeClr val="accent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Arial"/>
              </a:endParaRPr>
            </a:p>
          </p:txBody>
        </p:sp>
      </p:grpSp>
      <p:sp>
        <p:nvSpPr>
          <p:cNvPr id="217" name="Oval 216"/>
          <p:cNvSpPr/>
          <p:nvPr/>
        </p:nvSpPr>
        <p:spPr>
          <a:xfrm>
            <a:off x="3843692" y="4409168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9" name="Oval 218"/>
          <p:cNvSpPr/>
          <p:nvPr/>
        </p:nvSpPr>
        <p:spPr>
          <a:xfrm>
            <a:off x="2727087" y="4475873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0" name="Oval 219"/>
          <p:cNvSpPr/>
          <p:nvPr/>
        </p:nvSpPr>
        <p:spPr>
          <a:xfrm>
            <a:off x="2949268" y="3228092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1" name="Oval 220"/>
          <p:cNvSpPr/>
          <p:nvPr/>
        </p:nvSpPr>
        <p:spPr>
          <a:xfrm>
            <a:off x="2926681" y="4219677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2" name="Rectangle 221"/>
          <p:cNvSpPr/>
          <p:nvPr/>
        </p:nvSpPr>
        <p:spPr>
          <a:xfrm>
            <a:off x="2782407" y="401358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3" name="Rectangle 222"/>
          <p:cNvSpPr/>
          <p:nvPr/>
        </p:nvSpPr>
        <p:spPr>
          <a:xfrm>
            <a:off x="3281157" y="451233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4" name="Rectangle 223"/>
          <p:cNvSpPr/>
          <p:nvPr/>
        </p:nvSpPr>
        <p:spPr>
          <a:xfrm>
            <a:off x="3542921" y="4805816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5" name="Rounded Rectangle 224"/>
          <p:cNvSpPr/>
          <p:nvPr/>
        </p:nvSpPr>
        <p:spPr>
          <a:xfrm>
            <a:off x="2443179" y="3476868"/>
            <a:ext cx="1689606" cy="1552858"/>
          </a:xfrm>
          <a:prstGeom prst="roundRect">
            <a:avLst/>
          </a:prstGeom>
          <a:noFill/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3909" y="5087323"/>
            <a:ext cx="5823745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If a single episode of migration occurs, the first generation has many heterozygotes.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After a second generation of random mating, genotype frequencies return to HWE.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Thus, if we observe an excess of heterozygotes recent migration has taken place, or is ongoing.</a:t>
            </a:r>
          </a:p>
        </p:txBody>
      </p:sp>
    </p:spTree>
    <p:extLst>
      <p:ext uri="{BB962C8B-B14F-4D97-AF65-F5344CB8AC3E}">
        <p14:creationId xmlns:p14="http://schemas.microsoft.com/office/powerpoint/2010/main" val="120938205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Migration IV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84164" y="1746512"/>
            <a:ext cx="8614708" cy="724305"/>
          </a:xfrm>
          <a:prstGeom prst="rect">
            <a:avLst/>
          </a:prstGeom>
          <a:noFill/>
          <a:ln w="57150">
            <a:noFill/>
          </a:ln>
        </p:spPr>
        <p:txBody>
          <a:bodyPr wrap="square" lIns="72000" tIns="187200" rIns="72000" bIns="187200" rtlCol="0" anchor="ctr" anchorCtr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The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Wahlund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 Effect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: Deficiency in Heterozygotes due to Sub-Structure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348887" y="2733243"/>
            <a:ext cx="3924300" cy="2336800"/>
          </a:xfrm>
          <a:prstGeom prst="roundRect">
            <a:avLst/>
          </a:prstGeom>
          <a:solidFill>
            <a:schemeClr val="accent6"/>
          </a:solidFill>
          <a:ln w="25400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Oval 5"/>
          <p:cNvSpPr/>
          <p:nvPr/>
        </p:nvSpPr>
        <p:spPr>
          <a:xfrm>
            <a:off x="490787" y="3159796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Oval 6"/>
          <p:cNvSpPr/>
          <p:nvPr/>
        </p:nvSpPr>
        <p:spPr>
          <a:xfrm>
            <a:off x="1110887" y="323489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26687" y="348254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Oval 8"/>
          <p:cNvSpPr/>
          <p:nvPr/>
        </p:nvSpPr>
        <p:spPr>
          <a:xfrm>
            <a:off x="1251687" y="417884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Oval 9"/>
          <p:cNvSpPr/>
          <p:nvPr/>
        </p:nvSpPr>
        <p:spPr>
          <a:xfrm>
            <a:off x="831487" y="378734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348887" y="4729343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653687" y="4354676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1480287" y="4439426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1199787" y="4593951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1949086" y="4701746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831487" y="3425393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1162787" y="3479861"/>
            <a:ext cx="177800" cy="1905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1199787" y="3680582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893887" y="4791743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2088787" y="4125065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3228668" y="4454093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624987" y="4729343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2230687" y="3188243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2050687" y="4435043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1857987" y="3832982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653687" y="4044482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2355487" y="4470182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1540487" y="3943043"/>
            <a:ext cx="177800" cy="1905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1745887" y="4306943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3167187" y="3902726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1718287" y="4620365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2699487" y="3406343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9" name="Oval 38"/>
          <p:cNvSpPr/>
          <p:nvPr/>
        </p:nvSpPr>
        <p:spPr>
          <a:xfrm>
            <a:off x="2761887" y="4396943"/>
            <a:ext cx="180000" cy="180000"/>
          </a:xfrm>
          <a:prstGeom prst="ellipse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0" name="Oval 39"/>
          <p:cNvSpPr/>
          <p:nvPr/>
        </p:nvSpPr>
        <p:spPr>
          <a:xfrm>
            <a:off x="3704987" y="3518816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1" name="Oval 40"/>
          <p:cNvSpPr/>
          <p:nvPr/>
        </p:nvSpPr>
        <p:spPr>
          <a:xfrm>
            <a:off x="3066687" y="4701743"/>
            <a:ext cx="180000" cy="180000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2526868" y="320534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3246687" y="41893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4050868" y="36973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99687" y="3992726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79646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1224087" y="392594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3406468" y="4829843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436687" y="3722726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3898468" y="4689201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2037987" y="344114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1480287" y="362114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1805565" y="323489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399687" y="43969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894987" y="4464593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2987187" y="4216943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2807187" y="3722726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1745887" y="34930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1478087" y="327824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3129268" y="35830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3468868" y="3660326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2050687" y="3645443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2987187" y="3302543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3836068" y="4027526"/>
            <a:ext cx="180000" cy="18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4078468" y="4269926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1450487" y="4779201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348887" y="2703604"/>
            <a:ext cx="3924300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Population X</a:t>
            </a:r>
            <a:endParaRPr kumimoji="0" lang="en-US" sz="1800" b="0" i="0" u="none" strike="noStrike" kern="1200" cap="none" spc="0" normalizeH="0" baseline="-25000" noProof="0" dirty="0">
              <a:ln>
                <a:noFill/>
              </a:ln>
              <a:solidFill>
                <a:srgbClr val="EEECE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0" name="Rounded Rectangle 79"/>
          <p:cNvSpPr/>
          <p:nvPr/>
        </p:nvSpPr>
        <p:spPr>
          <a:xfrm>
            <a:off x="2230687" y="3072935"/>
            <a:ext cx="2042500" cy="1997107"/>
          </a:xfrm>
          <a:prstGeom prst="roundRect">
            <a:avLst/>
          </a:prstGeom>
          <a:noFill/>
          <a:ln w="19050">
            <a:solidFill>
              <a:schemeClr val="accent4"/>
            </a:solidFill>
          </a:ln>
          <a:effectLst>
            <a:outerShdw blurRad="38100" dist="25400" dir="6600000" sx="101000" sy="101000" algn="tl" rotWithShape="0">
              <a:srgbClr val="000000">
                <a:alpha val="7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8" name="Oval 107"/>
          <p:cNvSpPr/>
          <p:nvPr/>
        </p:nvSpPr>
        <p:spPr>
          <a:xfrm>
            <a:off x="4016068" y="3188243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0" name="Oval 109"/>
          <p:cNvSpPr/>
          <p:nvPr/>
        </p:nvSpPr>
        <p:spPr>
          <a:xfrm>
            <a:off x="2410687" y="3526700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1" name="Oval 110"/>
          <p:cNvSpPr/>
          <p:nvPr/>
        </p:nvSpPr>
        <p:spPr>
          <a:xfrm>
            <a:off x="2870750" y="462036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2" name="Oval 111"/>
          <p:cNvSpPr/>
          <p:nvPr/>
        </p:nvSpPr>
        <p:spPr>
          <a:xfrm>
            <a:off x="2672987" y="416245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1" name="Oval 120"/>
          <p:cNvSpPr/>
          <p:nvPr/>
        </p:nvSpPr>
        <p:spPr>
          <a:xfrm>
            <a:off x="2321787" y="416245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7" name="Oval 126"/>
          <p:cNvSpPr/>
          <p:nvPr/>
        </p:nvSpPr>
        <p:spPr>
          <a:xfrm>
            <a:off x="2609487" y="4823955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8" name="Oval 127"/>
          <p:cNvSpPr/>
          <p:nvPr/>
        </p:nvSpPr>
        <p:spPr>
          <a:xfrm>
            <a:off x="3558868" y="4449926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0" name="Oval 129"/>
          <p:cNvSpPr/>
          <p:nvPr/>
        </p:nvSpPr>
        <p:spPr>
          <a:xfrm>
            <a:off x="2879487" y="3947655"/>
            <a:ext cx="177800" cy="1905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9" name="Rectangle 148"/>
          <p:cNvSpPr/>
          <p:nvPr/>
        </p:nvSpPr>
        <p:spPr>
          <a:xfrm>
            <a:off x="2498613" y="3896838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1" name="Rectangle 150"/>
          <p:cNvSpPr/>
          <p:nvPr/>
        </p:nvSpPr>
        <p:spPr>
          <a:xfrm>
            <a:off x="3863668" y="4337883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4" name="Rectangle 153"/>
          <p:cNvSpPr/>
          <p:nvPr/>
        </p:nvSpPr>
        <p:spPr>
          <a:xfrm>
            <a:off x="3514448" y="3931193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6" name="Rectangle 155"/>
          <p:cNvSpPr/>
          <p:nvPr/>
        </p:nvSpPr>
        <p:spPr>
          <a:xfrm>
            <a:off x="2582987" y="4539926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8" name="Rectangle 167"/>
          <p:cNvSpPr/>
          <p:nvPr/>
        </p:nvSpPr>
        <p:spPr>
          <a:xfrm>
            <a:off x="3342920" y="3201980"/>
            <a:ext cx="180000" cy="180000"/>
          </a:xfrm>
          <a:prstGeom prst="rect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1" name="TextBox 180"/>
          <p:cNvSpPr txBox="1"/>
          <p:nvPr/>
        </p:nvSpPr>
        <p:spPr>
          <a:xfrm>
            <a:off x="5075596" y="3200677"/>
            <a:ext cx="2752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 = 0.6 q=0.4</a:t>
            </a:r>
          </a:p>
        </p:txBody>
      </p:sp>
      <p:sp>
        <p:nvSpPr>
          <p:cNvPr id="179" name="Oval 178"/>
          <p:cNvSpPr/>
          <p:nvPr/>
        </p:nvSpPr>
        <p:spPr>
          <a:xfrm>
            <a:off x="3653543" y="4694686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3" name="Oval 182"/>
          <p:cNvSpPr/>
          <p:nvPr/>
        </p:nvSpPr>
        <p:spPr>
          <a:xfrm>
            <a:off x="3711268" y="3216926"/>
            <a:ext cx="180000" cy="18000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95091" y="2597727"/>
            <a:ext cx="402936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Let’s say we sample a population and calculate the genotype frequencies.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 expect: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</a:t>
            </a:r>
            <a:r>
              <a:rPr kumimoji="0" lang="en-US" sz="18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= 0.6</a:t>
            </a:r>
            <a:r>
              <a:rPr kumimoji="0" lang="en-US" sz="18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= 0.36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/>
              </a:rPr>
              <a:t> AA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2pq = 2*0.6*0.4 = 0.48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/>
              </a:rPr>
              <a:t>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/>
              </a:rPr>
              <a:t>Aa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q</a:t>
            </a:r>
            <a:r>
              <a:rPr kumimoji="0" lang="en-US" sz="18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= 0.4</a:t>
            </a:r>
            <a:r>
              <a:rPr kumimoji="0" lang="en-US" sz="18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= 0.16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/>
              </a:rPr>
              <a:t>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/>
              </a:rPr>
              <a:t>aa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  <a:sym typeface="Wingding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  <a:sym typeface="Wingding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/>
              </a:rPr>
              <a:t>We observe: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/>
              </a:rPr>
              <a:t>AA = 0.52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/>
              </a:rPr>
              <a:t>Aa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/>
              </a:rPr>
              <a:t> = 0.10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/>
              </a:rPr>
              <a:t>aa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sym typeface="Wingdings"/>
              </a:rPr>
              <a:t> = 0.38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348887" y="5195455"/>
            <a:ext cx="42462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If there is sub-structure, we are artificially pooling two populations. These sub-populations are not mating randomly and accumulate different allele frequencies.  </a:t>
            </a:r>
          </a:p>
        </p:txBody>
      </p:sp>
      <p:sp>
        <p:nvSpPr>
          <p:cNvPr id="184" name="Rectangle 183"/>
          <p:cNvSpPr/>
          <p:nvPr/>
        </p:nvSpPr>
        <p:spPr>
          <a:xfrm>
            <a:off x="926647" y="4125065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5" name="Rectangle 184"/>
          <p:cNvSpPr/>
          <p:nvPr/>
        </p:nvSpPr>
        <p:spPr>
          <a:xfrm>
            <a:off x="1805565" y="4078343"/>
            <a:ext cx="180000" cy="180000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0019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concepts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6266" y="1708251"/>
            <a:ext cx="8491984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Hardy Weinberg Principle: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If a variant is in Hardy Weinberg Equilibrium, allele and genotype frequencies will not change across generations.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Assumptions: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Infinite, diploid and randomly mating population.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Disruptive factors: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Selection, migration, mutation, substructure.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significance test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used to determine whether a variant is under Hardy Weinberg equilibrium is the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Chi-Squared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test.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Migration (sometimes referred to as admixture)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will disrupt Hardy Weinberg equilibrium and eventually end up by homogenizing allele frequencies between two different populations.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Wingdings" charset="2"/>
              <a:buChar char="§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Selection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will disrupt Hardy Weinberg equilibrium </a:t>
            </a:r>
            <a:r>
              <a:rPr kumimoji="0" lang="en-US" sz="20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per se.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Depending on the selection forces, different effect will be detected in terms of genotype frequencies.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98540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90805" rIns="0" bIns="0" rtlCol="0">
            <a:spAutoFit/>
          </a:bodyPr>
          <a:lstStyle/>
          <a:p>
            <a:pPr marL="12700" marR="5080">
              <a:lnSpc>
                <a:spcPts val="4730"/>
              </a:lnSpc>
              <a:spcBef>
                <a:spcPts val="715"/>
              </a:spcBef>
            </a:pPr>
            <a:r>
              <a:rPr spc="-40" dirty="0"/>
              <a:t>General PLINK notation  </a:t>
            </a:r>
            <a:r>
              <a:rPr spc="-35" dirty="0"/>
              <a:t>Manipulating</a:t>
            </a:r>
            <a:r>
              <a:rPr spc="-10" dirty="0"/>
              <a:t> </a:t>
            </a:r>
            <a:r>
              <a:rPr spc="-60" dirty="0"/>
              <a:t>Data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78741" y="1639607"/>
            <a:ext cx="8161655" cy="974090"/>
          </a:xfrm>
          <a:prstGeom prst="rect">
            <a:avLst/>
          </a:prstGeom>
        </p:spPr>
        <p:txBody>
          <a:bodyPr vert="horz" wrap="square" lIns="0" tIns="90170" rIns="0" bIns="0" rtlCol="0">
            <a:spAutoFit/>
          </a:bodyPr>
          <a:lstStyle/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71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$ plink --bfile mybinaryfile</a:t>
            </a:r>
            <a:r>
              <a:rPr kumimoji="0" sz="2600" b="0" i="0" u="none" strike="noStrike" kern="1200" cap="none" spc="-6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</a:t>
            </a:r>
            <a:r>
              <a:rPr kumimoji="0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&lt;DO_STUFF&gt;</a:t>
            </a:r>
            <a:endParaRPr kumimoji="0" sz="2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/>
              <a:ea typeface="+mn-ea"/>
              <a:cs typeface="Courier New"/>
            </a:endParaRPr>
          </a:p>
          <a:p>
            <a:pPr marL="1599565" marR="0" lvl="0" indent="0" algn="l" defTabSz="457200" rtl="0" eaLnBrk="1" fontAlgn="auto" latinLnBrk="0" hangingPunct="1">
              <a:lnSpc>
                <a:spcPct val="100000"/>
              </a:lnSpc>
              <a:spcBef>
                <a:spcPts val="61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--make-bed --out &lt;OUT_PLINK</a:t>
            </a:r>
            <a:r>
              <a:rPr kumimoji="0" sz="2600" b="0" i="0" u="none" strike="noStrike" kern="1200" cap="none" spc="-1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</a:t>
            </a:r>
            <a:r>
              <a:rPr kumimoji="0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FILE&gt;</a:t>
            </a:r>
            <a:endParaRPr kumimoji="0" sz="2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/>
              <a:ea typeface="+mn-ea"/>
              <a:cs typeface="Courier New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39029" y="4472929"/>
            <a:ext cx="8423910" cy="22672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6725" marR="0" lvl="0" indent="-281305" algn="l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Char char="•"/>
              <a:tabLst>
                <a:tab pos="466725" algn="l"/>
              </a:tabLst>
              <a:defRPr/>
            </a:pPr>
            <a:r>
              <a:rPr kumimoji="0" lang="en-US" sz="32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Filter out SNPs with genotype frequencies which exceed a Hardy-Weinberg p-value</a:t>
            </a:r>
            <a:endParaRPr kumimoji="0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9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$ </a:t>
            </a:r>
            <a:r>
              <a:rPr kumimoji="0" sz="24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plink --bfile </a:t>
            </a:r>
            <a:r>
              <a:rPr kumimoji="0" sz="2400" b="0" i="0" u="none" strike="noStrike" kern="1200" cap="none" spc="-5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mybinaryfile</a:t>
            </a:r>
            <a:r>
              <a:rPr kumimoji="0" sz="24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</a:t>
            </a:r>
            <a:r>
              <a:rPr kumimoji="0" sz="24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ourier New"/>
                <a:ea typeface="+mn-ea"/>
                <a:cs typeface="Courier New"/>
              </a:rPr>
              <a:t>--</a:t>
            </a:r>
            <a:r>
              <a:rPr kumimoji="0" lang="en-US" sz="2400" b="0" i="0" u="none" strike="noStrike" kern="1200" cap="none" spc="-5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ourier New"/>
                <a:ea typeface="+mn-ea"/>
                <a:cs typeface="Courier New"/>
              </a:rPr>
              <a:t>hwe</a:t>
            </a:r>
            <a:r>
              <a:rPr kumimoji="0" sz="2400" b="0" i="0" u="none" strike="noStrike" kern="1200" cap="none" spc="-10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ourier New"/>
                <a:ea typeface="+mn-ea"/>
                <a:cs typeface="Courier New"/>
              </a:rPr>
              <a:t> </a:t>
            </a:r>
            <a:r>
              <a:rPr kumimoji="0" lang="en-US" sz="24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ourier New"/>
                <a:ea typeface="+mn-ea"/>
                <a:cs typeface="Courier New"/>
              </a:rPr>
              <a:t>0.0001</a:t>
            </a:r>
            <a:endParaRPr kumimoji="0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highlight>
                <a:srgbClr val="FFFF00"/>
              </a:highlight>
              <a:uLnTx/>
              <a:uFillTx/>
              <a:latin typeface="Courier New"/>
              <a:ea typeface="+mn-ea"/>
              <a:cs typeface="Courier New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58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--make-bed --out</a:t>
            </a:r>
            <a:r>
              <a:rPr kumimoji="0" sz="2400" b="0" i="0" u="none" strike="noStrike" kern="1200" cap="none" spc="-4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</a:t>
            </a:r>
            <a:r>
              <a:rPr kumimoji="0" sz="24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mybinaryfile_specsnps</a:t>
            </a:r>
            <a:endParaRPr kumimoji="0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/>
              <a:ea typeface="+mn-ea"/>
              <a:cs typeface="Courier New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480448" y="2634132"/>
            <a:ext cx="171450" cy="645160"/>
          </a:xfrm>
          <a:custGeom>
            <a:avLst/>
            <a:gdLst/>
            <a:ahLst/>
            <a:cxnLst/>
            <a:rect l="l" t="t" r="r" b="b"/>
            <a:pathLst>
              <a:path w="171450" h="645160">
                <a:moveTo>
                  <a:pt x="85573" y="0"/>
                </a:moveTo>
                <a:lnTo>
                  <a:pt x="2439" y="142519"/>
                </a:lnTo>
                <a:lnTo>
                  <a:pt x="0" y="149675"/>
                </a:lnTo>
                <a:lnTo>
                  <a:pt x="477" y="156962"/>
                </a:lnTo>
                <a:lnTo>
                  <a:pt x="3650" y="163539"/>
                </a:lnTo>
                <a:lnTo>
                  <a:pt x="9297" y="168567"/>
                </a:lnTo>
                <a:lnTo>
                  <a:pt x="16459" y="171008"/>
                </a:lnTo>
                <a:lnTo>
                  <a:pt x="23747" y="170534"/>
                </a:lnTo>
                <a:lnTo>
                  <a:pt x="30325" y="167361"/>
                </a:lnTo>
                <a:lnTo>
                  <a:pt x="35357" y="161709"/>
                </a:lnTo>
                <a:lnTo>
                  <a:pt x="66523" y="108280"/>
                </a:lnTo>
                <a:lnTo>
                  <a:pt x="66523" y="645160"/>
                </a:lnTo>
                <a:lnTo>
                  <a:pt x="104623" y="645160"/>
                </a:lnTo>
                <a:lnTo>
                  <a:pt x="104623" y="108280"/>
                </a:lnTo>
                <a:lnTo>
                  <a:pt x="135789" y="161709"/>
                </a:lnTo>
                <a:lnTo>
                  <a:pt x="140822" y="167361"/>
                </a:lnTo>
                <a:lnTo>
                  <a:pt x="147400" y="170534"/>
                </a:lnTo>
                <a:lnTo>
                  <a:pt x="154688" y="171008"/>
                </a:lnTo>
                <a:lnTo>
                  <a:pt x="161849" y="168567"/>
                </a:lnTo>
                <a:lnTo>
                  <a:pt x="167497" y="163539"/>
                </a:lnTo>
                <a:lnTo>
                  <a:pt x="170670" y="156962"/>
                </a:lnTo>
                <a:lnTo>
                  <a:pt x="171147" y="149675"/>
                </a:lnTo>
                <a:lnTo>
                  <a:pt x="168707" y="142519"/>
                </a:lnTo>
                <a:lnTo>
                  <a:pt x="85573" y="0"/>
                </a:lnTo>
                <a:close/>
              </a:path>
            </a:pathLst>
          </a:custGeom>
          <a:solidFill>
            <a:srgbClr val="FF0000"/>
          </a:solidFill>
        </p:spPr>
        <p:txBody>
          <a:bodyPr wrap="square" lIns="0" tIns="0" rIns="0" bIns="0" rtlCol="0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87249" y="3279292"/>
            <a:ext cx="3297554" cy="758028"/>
          </a:xfrm>
          <a:prstGeom prst="rect">
            <a:avLst/>
          </a:prstGeom>
          <a:ln w="22225">
            <a:solidFill>
              <a:srgbClr val="FF0000"/>
            </a:solidFill>
          </a:ln>
        </p:spPr>
        <p:txBody>
          <a:bodyPr vert="horz" wrap="square" lIns="0" tIns="36830" rIns="0" bIns="0" rtlCol="0">
            <a:spAutoFit/>
          </a:bodyPr>
          <a:lstStyle/>
          <a:p>
            <a:pPr marL="91440" marR="0" lvl="0" indent="0" algn="l" defTabSz="457200" rtl="0" eaLnBrk="1" fontAlgn="auto" latinLnBrk="0" hangingPunct="1">
              <a:lnSpc>
                <a:spcPts val="2875"/>
              </a:lnSpc>
              <a:spcBef>
                <a:spcPts val="29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1" i="0" u="none" strike="noStrike" kern="1200" cap="none" spc="-4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Tells </a:t>
            </a:r>
            <a:r>
              <a:rPr kumimoji="0" sz="2400" b="1" i="0" u="none" strike="noStrike" kern="1200" cap="none" spc="-5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plink </a:t>
            </a:r>
            <a:r>
              <a:rPr kumimoji="0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to</a:t>
            </a:r>
            <a:r>
              <a:rPr kumimoji="0" sz="2400" b="1" i="0" u="none" strike="noStrike" kern="1200" cap="none" spc="-5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make</a:t>
            </a:r>
            <a:endParaRPr kumimoji="0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  <a:p>
            <a:pPr marL="150495" marR="0" lvl="0" indent="0" algn="l" defTabSz="457200" rtl="0" eaLnBrk="1" fontAlgn="auto" latinLnBrk="0" hangingPunct="1">
              <a:lnSpc>
                <a:spcPts val="2875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a </a:t>
            </a:r>
            <a:r>
              <a:rPr kumimoji="0" sz="2400" b="1" i="0" u="none" strike="noStrike" kern="1200" cap="none" spc="-5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new binary </a:t>
            </a:r>
            <a:r>
              <a:rPr kumimoji="0" lang="en-US" sz="2400" b="1" i="0" u="none" strike="noStrike" kern="1200" cap="none" spc="-5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bed</a:t>
            </a:r>
            <a:r>
              <a:rPr kumimoji="0" sz="2400" b="1" i="0" u="none" strike="noStrike" kern="1200" cap="none" spc="-6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2400" b="1" i="0" u="none" strike="noStrike" kern="1200" cap="none" spc="-5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file</a:t>
            </a:r>
            <a:endParaRPr kumimoji="0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4664913" y="2601848"/>
            <a:ext cx="3103880" cy="1508760"/>
            <a:chOff x="4664913" y="2601848"/>
            <a:chExt cx="3103880" cy="1508760"/>
          </a:xfrm>
        </p:grpSpPr>
        <p:sp>
          <p:nvSpPr>
            <p:cNvPr id="8" name="object 8"/>
            <p:cNvSpPr/>
            <p:nvPr/>
          </p:nvSpPr>
          <p:spPr>
            <a:xfrm>
              <a:off x="4664913" y="2601848"/>
              <a:ext cx="1885314" cy="695960"/>
            </a:xfrm>
            <a:custGeom>
              <a:avLst/>
              <a:gdLst/>
              <a:ahLst/>
              <a:cxnLst/>
              <a:rect l="l" t="t" r="r" b="b"/>
              <a:pathLst>
                <a:path w="1885315" h="695960">
                  <a:moveTo>
                    <a:pt x="169348" y="17"/>
                  </a:moveTo>
                  <a:lnTo>
                    <a:pt x="161785" y="0"/>
                  </a:lnTo>
                  <a:lnTo>
                    <a:pt x="0" y="32346"/>
                  </a:lnTo>
                  <a:lnTo>
                    <a:pt x="107797" y="157251"/>
                  </a:lnTo>
                  <a:lnTo>
                    <a:pt x="113773" y="161886"/>
                  </a:lnTo>
                  <a:lnTo>
                    <a:pt x="120818" y="163804"/>
                  </a:lnTo>
                  <a:lnTo>
                    <a:pt x="128067" y="162941"/>
                  </a:lnTo>
                  <a:lnTo>
                    <a:pt x="96215" y="85521"/>
                  </a:lnTo>
                  <a:lnTo>
                    <a:pt x="1872678" y="695464"/>
                  </a:lnTo>
                  <a:lnTo>
                    <a:pt x="1885048" y="659434"/>
                  </a:lnTo>
                  <a:lnTo>
                    <a:pt x="108597" y="49491"/>
                  </a:lnTo>
                  <a:lnTo>
                    <a:pt x="169252" y="37363"/>
                  </a:lnTo>
                  <a:lnTo>
                    <a:pt x="176228" y="34437"/>
                  </a:lnTo>
                  <a:lnTo>
                    <a:pt x="181365" y="29246"/>
                  </a:lnTo>
                  <a:lnTo>
                    <a:pt x="184183" y="22509"/>
                  </a:lnTo>
                  <a:lnTo>
                    <a:pt x="184200" y="14947"/>
                  </a:lnTo>
                  <a:lnTo>
                    <a:pt x="181280" y="7972"/>
                  </a:lnTo>
                  <a:lnTo>
                    <a:pt x="176088" y="2835"/>
                  </a:lnTo>
                  <a:lnTo>
                    <a:pt x="169348" y="17"/>
                  </a:lnTo>
                  <a:close/>
                </a:path>
              </a:pathLst>
            </a:custGeom>
            <a:solidFill>
              <a:srgbClr val="FF0000"/>
            </a:solidFill>
          </p:spPr>
          <p:txBody>
            <a:bodyPr wrap="square" lIns="0" tIns="0" rIns="0" bIns="0" rtlCol="0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9" name="object 9"/>
            <p:cNvSpPr/>
            <p:nvPr/>
          </p:nvSpPr>
          <p:spPr>
            <a:xfrm>
              <a:off x="4665002" y="3279294"/>
              <a:ext cx="3103880" cy="831215"/>
            </a:xfrm>
            <a:custGeom>
              <a:avLst/>
              <a:gdLst/>
              <a:ahLst/>
              <a:cxnLst/>
              <a:rect l="l" t="t" r="r" b="b"/>
              <a:pathLst>
                <a:path w="3103879" h="831214">
                  <a:moveTo>
                    <a:pt x="3103587" y="0"/>
                  </a:moveTo>
                  <a:lnTo>
                    <a:pt x="0" y="0"/>
                  </a:lnTo>
                  <a:lnTo>
                    <a:pt x="0" y="830996"/>
                  </a:lnTo>
                  <a:lnTo>
                    <a:pt x="3103587" y="830996"/>
                  </a:lnTo>
                  <a:lnTo>
                    <a:pt x="3103587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4665002" y="3279292"/>
            <a:ext cx="3103880" cy="831215"/>
          </a:xfrm>
          <a:prstGeom prst="rect">
            <a:avLst/>
          </a:prstGeom>
          <a:ln w="22225">
            <a:solidFill>
              <a:srgbClr val="FF0000"/>
            </a:solidFill>
          </a:ln>
        </p:spPr>
        <p:txBody>
          <a:bodyPr vert="horz" wrap="square" lIns="0" tIns="50165" rIns="0" bIns="0" rtlCol="0">
            <a:spAutoFit/>
          </a:bodyPr>
          <a:lstStyle/>
          <a:p>
            <a:pPr marL="537210" marR="141605" lvl="0" indent="-471805" algn="l" defTabSz="457200" rtl="0" eaLnBrk="1" fontAlgn="auto" latinLnBrk="0" hangingPunct="1">
              <a:lnSpc>
                <a:spcPts val="2870"/>
              </a:lnSpc>
              <a:spcBef>
                <a:spcPts val="39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1" i="0" u="none" strike="noStrike" kern="1200" cap="none" spc="-4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Tells </a:t>
            </a:r>
            <a:r>
              <a:rPr kumimoji="0" sz="2400" b="1" i="0" u="none" strike="noStrike" kern="1200" cap="none" spc="-5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plink the name  of the new</a:t>
            </a:r>
            <a:r>
              <a:rPr kumimoji="0" sz="2400" b="1" i="0" u="none" strike="noStrike" kern="1200" cap="none" spc="-35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 </a:t>
            </a:r>
            <a:r>
              <a:rPr kumimoji="0" sz="2400" b="1" i="0" u="none" strike="noStrike" kern="1200" cap="none" spc="-5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file</a:t>
            </a:r>
            <a:endParaRPr kumimoji="0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1612244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7169" y="491797"/>
            <a:ext cx="7733225" cy="699422"/>
          </a:xfrm>
          <a:prstGeom prst="rect">
            <a:avLst/>
          </a:prstGeom>
        </p:spPr>
        <p:txBody>
          <a:bodyPr vert="horz" wrap="square" lIns="0" tIns="90805" rIns="0" bIns="0" rtlCol="0">
            <a:spAutoFit/>
          </a:bodyPr>
          <a:lstStyle/>
          <a:p>
            <a:pPr marL="12700" marR="5080">
              <a:lnSpc>
                <a:spcPts val="4730"/>
              </a:lnSpc>
              <a:spcBef>
                <a:spcPts val="715"/>
              </a:spcBef>
            </a:pPr>
            <a:r>
              <a:rPr lang="en-US" spc="-40" dirty="0"/>
              <a:t>Genotype Frequencies and HW</a:t>
            </a:r>
            <a:endParaRPr spc="-50" dirty="0"/>
          </a:p>
        </p:txBody>
      </p:sp>
      <p:sp>
        <p:nvSpPr>
          <p:cNvPr id="3" name="object 3"/>
          <p:cNvSpPr txBox="1"/>
          <p:nvPr/>
        </p:nvSpPr>
        <p:spPr>
          <a:xfrm>
            <a:off x="331596" y="1639607"/>
            <a:ext cx="8038681" cy="891270"/>
          </a:xfrm>
          <a:prstGeom prst="rect">
            <a:avLst/>
          </a:prstGeom>
        </p:spPr>
        <p:txBody>
          <a:bodyPr vert="horz" wrap="square" lIns="0" tIns="90170" rIns="0" bIns="0" rtlCol="0">
            <a:spAutoFit/>
          </a:bodyPr>
          <a:lstStyle/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710"/>
              </a:spcBef>
              <a:spcAft>
                <a:spcPts val="0"/>
              </a:spcAft>
              <a:buClrTx/>
              <a:buSzTx/>
              <a:buFontTx/>
              <a:buNone/>
              <a:tabLst>
                <a:tab pos="8148320" algn="l"/>
              </a:tabLst>
              <a:defRPr/>
            </a:pPr>
            <a:r>
              <a:rPr kumimoji="0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$ plink --bfile</a:t>
            </a:r>
            <a:r>
              <a:rPr kumimoji="0" sz="2600" b="0" i="0" u="none" strike="noStrike" kern="1200" cap="none" spc="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</a:t>
            </a:r>
            <a:r>
              <a:rPr kumimoji="0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mybinaryfile &lt;DO_STUFF&gt;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</a:t>
            </a:r>
            <a:r>
              <a:rPr kumimoji="0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--out</a:t>
            </a:r>
            <a:r>
              <a:rPr kumimoji="0" sz="2600" b="0" i="0" u="none" strike="noStrike" kern="1200" cap="none" spc="-9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</a:t>
            </a:r>
            <a:r>
              <a:rPr kumimoji="0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&lt;OUT_ANALYSIS_FILE&gt;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331596" y="2895091"/>
            <a:ext cx="8390373" cy="19646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30225" marR="0" lvl="0" indent="-344805" algn="l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Char char="•"/>
              <a:tabLst>
                <a:tab pos="529590" algn="l"/>
                <a:tab pos="530225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Helvetica" pitchFamily="2" charset="0"/>
                <a:ea typeface="+mn-ea"/>
                <a:cs typeface="Arial" panose="020B0604020202020204" pitchFamily="34" charset="0"/>
                <a:hlinkClick r:id="rId2"/>
              </a:rPr>
              <a:t>https://www.cog-genomics.org/plink/1.9/filter#hwe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Helvetica" pitchFamily="2" charset="0"/>
              <a:ea typeface="+mn-ea"/>
              <a:cs typeface="Arial" panose="020B0604020202020204" pitchFamily="34" charset="0"/>
            </a:endParaRPr>
          </a:p>
          <a:p>
            <a:pPr marL="530225" marR="0" lvl="0" indent="-344805" algn="l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0"/>
              </a:spcAft>
              <a:buClrTx/>
              <a:buSzTx/>
              <a:buFontTx/>
              <a:buChar char="•"/>
              <a:tabLst>
                <a:tab pos="529590" algn="l"/>
                <a:tab pos="530225" algn="l"/>
              </a:tabLst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  <a:hlinkClick r:id="rId3"/>
              </a:rPr>
              <a:t>https://www.cog-genomics.org/plink/1.9/basic_stats#hardy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/>
              <a:ea typeface="+mn-ea"/>
              <a:cs typeface="Courier New"/>
            </a:endParaRPr>
          </a:p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/>
              <a:ea typeface="+mn-ea"/>
              <a:cs typeface="Courier New"/>
            </a:endParaRPr>
          </a:p>
          <a:p>
            <a:pPr marL="12700" marR="0" lvl="0" indent="0" algn="l" defTabSz="457200" rtl="0" eaLnBrk="1" fontAlgn="auto" latinLnBrk="0" hangingPunct="1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$ plink --bfile </a:t>
            </a:r>
            <a:r>
              <a:rPr kumimoji="0" sz="2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mybinaryfile</a:t>
            </a:r>
            <a:r>
              <a:rPr kumimoji="0" sz="2600" b="0" i="0" u="none" strike="noStrike" kern="1200" cap="none" spc="-9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</a:t>
            </a:r>
            <a:r>
              <a:rPr kumimoji="0" lang="en-US" sz="2600" b="0" i="0" u="none" strike="noStrike" kern="1200" cap="none" spc="-9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ourier New"/>
                <a:ea typeface="+mn-ea"/>
                <a:cs typeface="Courier New"/>
              </a:rPr>
              <a:t>--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ourier New"/>
                <a:ea typeface="+mn-ea"/>
                <a:cs typeface="Courier New"/>
              </a:rPr>
              <a:t>hardy </a:t>
            </a:r>
            <a:r>
              <a:rPr kumimoji="0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--out</a:t>
            </a:r>
            <a:r>
              <a:rPr kumimoji="0" sz="2600" b="0" i="0" u="none" strike="noStrike" kern="1200" cap="none" spc="-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 </a:t>
            </a:r>
            <a:r>
              <a:rPr kumimoji="0" sz="2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my</a:t>
            </a:r>
            <a:r>
              <a:rPr kumimoji="0" lang="en-US" sz="2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/>
                <a:ea typeface="+mn-ea"/>
                <a:cs typeface="Courier New"/>
              </a:rPr>
              <a:t>binaryfile_hwgenotypes</a:t>
            </a:r>
            <a:endParaRPr kumimoji="0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/>
              <a:ea typeface="+mn-ea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94708054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7169" y="491797"/>
            <a:ext cx="7733225" cy="699422"/>
          </a:xfrm>
          <a:prstGeom prst="rect">
            <a:avLst/>
          </a:prstGeom>
        </p:spPr>
        <p:txBody>
          <a:bodyPr vert="horz" wrap="square" lIns="0" tIns="90805" rIns="0" bIns="0" rtlCol="0">
            <a:spAutoFit/>
          </a:bodyPr>
          <a:lstStyle/>
          <a:p>
            <a:pPr marL="12700" marR="5080">
              <a:lnSpc>
                <a:spcPts val="4730"/>
              </a:lnSpc>
              <a:spcBef>
                <a:spcPts val="715"/>
              </a:spcBef>
            </a:pPr>
            <a:r>
              <a:rPr lang="en-US" spc="-40" dirty="0"/>
              <a:t>Genotype Frequencies and HW</a:t>
            </a:r>
            <a:endParaRPr spc="-5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EEBB2D-373A-8E45-ADB9-C5DAC77A9D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95" r="27144" b="10354"/>
          <a:stretch/>
        </p:blipFill>
        <p:spPr>
          <a:xfrm>
            <a:off x="218788" y="970461"/>
            <a:ext cx="6710269" cy="5254493"/>
          </a:xfrm>
          <a:prstGeom prst="rect">
            <a:avLst/>
          </a:prstGeom>
        </p:spPr>
      </p:pic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13788DB1-56FC-A649-B094-511A414501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9085" y="1696303"/>
            <a:ext cx="3099746" cy="1374887"/>
          </a:xfrm>
          <a:prstGeom prst="rect">
            <a:avLst/>
          </a:prstGeom>
          <a:ln w="12700">
            <a:solidFill>
              <a:schemeClr val="accent6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84441989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675390-0749-974A-BD58-205ED96317A7}"/>
              </a:ext>
            </a:extLst>
          </p:cNvPr>
          <p:cNvSpPr txBox="1"/>
          <p:nvPr/>
        </p:nvSpPr>
        <p:spPr>
          <a:xfrm>
            <a:off x="1577591" y="2703007"/>
            <a:ext cx="632041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An Extra Hardy-Weinberg Example</a:t>
            </a:r>
          </a:p>
        </p:txBody>
      </p:sp>
    </p:spTree>
    <p:extLst>
      <p:ext uri="{BB962C8B-B14F-4D97-AF65-F5344CB8AC3E}">
        <p14:creationId xmlns:p14="http://schemas.microsoft.com/office/powerpoint/2010/main" val="4213018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170" name="Picture 2" descr="table_09_0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00" y="3426619"/>
            <a:ext cx="8324850" cy="3271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3" name="Picture 2" descr="figure_10_0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35" b="35093"/>
          <a:stretch/>
        </p:blipFill>
        <p:spPr bwMode="auto">
          <a:xfrm>
            <a:off x="1218257" y="340206"/>
            <a:ext cx="6390640" cy="29282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039333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A SNP (rs9315851) genotyped in 226 CEU individuals shows a distribution as below. Is this SNP in Hardy-Weinberg equilibrium in this population?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981075" y="3863181"/>
          <a:ext cx="6834188" cy="2217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170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170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5443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Genotype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Counts of individuals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443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443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4435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260665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Step1: calculate allele freq.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Let’s define </a:t>
            </a:r>
            <a:r>
              <a:rPr lang="en-US" i="1" dirty="0">
                <a:latin typeface="Gill Sans" charset="0"/>
                <a:ea typeface="Gill Sans" charset="0"/>
                <a:cs typeface="Gill Sans" charset="0"/>
              </a:rPr>
              <a:t>p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 as freq. of C, </a:t>
            </a:r>
            <a:r>
              <a:rPr lang="en-US" i="1" dirty="0">
                <a:latin typeface="Gill Sans" charset="0"/>
                <a:ea typeface="Gill Sans" charset="0"/>
                <a:cs typeface="Gill Sans" charset="0"/>
              </a:rPr>
              <a:t>q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 as freq. of  T</a:t>
            </a:r>
          </a:p>
          <a:p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r>
              <a:rPr lang="en-US" i="1" dirty="0">
                <a:latin typeface="Gill Sans" charset="0"/>
                <a:ea typeface="Gill Sans" charset="0"/>
                <a:cs typeface="Gill Sans" charset="0"/>
              </a:rPr>
              <a:t>p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 = (2*CC + CT ) / (2 * (CC+CT+TT)) = </a:t>
            </a:r>
          </a:p>
          <a:p>
            <a:pPr marL="0" indent="0">
              <a:buNone/>
            </a:pP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		(2*124 + 84) / (2 * 226) = </a:t>
            </a:r>
            <a:r>
              <a:rPr lang="en-US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rPr>
              <a:t>0.735</a:t>
            </a:r>
          </a:p>
          <a:p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two ways of calculating </a:t>
            </a:r>
            <a:r>
              <a:rPr lang="en-US" i="1" dirty="0">
                <a:latin typeface="Gill Sans" charset="0"/>
                <a:ea typeface="Gill Sans" charset="0"/>
                <a:cs typeface="Gill Sans" charset="0"/>
              </a:rPr>
              <a:t>q</a:t>
            </a:r>
          </a:p>
          <a:p>
            <a:pPr>
              <a:buFont typeface="Wingdings" charset="2"/>
              <a:buChar char="Ø"/>
            </a:pPr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pPr marL="400050" lvl="1" indent="0">
              <a:buNone/>
            </a:pP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1) </a:t>
            </a:r>
            <a:r>
              <a:rPr lang="en-US" i="1" dirty="0">
                <a:latin typeface="Gill Sans" charset="0"/>
                <a:ea typeface="Gill Sans" charset="0"/>
                <a:cs typeface="Gill Sans" charset="0"/>
              </a:rPr>
              <a:t>q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 = 1-</a:t>
            </a:r>
            <a:r>
              <a:rPr lang="en-US" i="1" dirty="0">
                <a:latin typeface="Gill Sans" charset="0"/>
                <a:ea typeface="Gill Sans" charset="0"/>
                <a:cs typeface="Gill Sans" charset="0"/>
              </a:rPr>
              <a:t>p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 = </a:t>
            </a:r>
            <a:r>
              <a:rPr lang="en-US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rPr>
              <a:t>0.265</a:t>
            </a:r>
          </a:p>
          <a:p>
            <a:pPr marL="400050" lvl="1" indent="0">
              <a:buNone/>
            </a:pP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2) </a:t>
            </a:r>
            <a:r>
              <a:rPr lang="en-US" i="1" dirty="0">
                <a:latin typeface="Gill Sans" charset="0"/>
                <a:ea typeface="Gill Sans" charset="0"/>
                <a:cs typeface="Gill Sans" charset="0"/>
              </a:rPr>
              <a:t>q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 = (CT+2*TT) / 2*[(CC+CT+TT)]= 0.265</a:t>
            </a:r>
          </a:p>
          <a:p>
            <a:pPr>
              <a:buFont typeface="Wingdings" charset="2"/>
              <a:buChar char="Ø"/>
            </a:pPr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pPr marL="0" indent="0">
              <a:buNone/>
            </a:pPr>
            <a:endParaRPr lang="en-US" dirty="0"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303928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Step 2: calculate expected genotype counts under HWE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Under HWE, according to the </a:t>
            </a:r>
            <a:r>
              <a:rPr lang="en-US" i="1" dirty="0">
                <a:latin typeface="Gill Sans" charset="0"/>
                <a:ea typeface="Gill Sans" charset="0"/>
                <a:cs typeface="Gill Sans" charset="0"/>
              </a:rPr>
              <a:t>p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 and </a:t>
            </a:r>
            <a:r>
              <a:rPr lang="en-US" i="1" dirty="0">
                <a:latin typeface="Gill Sans" charset="0"/>
                <a:ea typeface="Gill Sans" charset="0"/>
                <a:cs typeface="Gill Sans" charset="0"/>
              </a:rPr>
              <a:t>q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 we have, the genotype counts are expected to be </a:t>
            </a:r>
          </a:p>
          <a:p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CC%:  </a:t>
            </a:r>
            <a:r>
              <a:rPr lang="en-US" i="1" dirty="0">
                <a:latin typeface="Gill Sans" charset="0"/>
                <a:ea typeface="Gill Sans" charset="0"/>
                <a:cs typeface="Gill Sans" charset="0"/>
              </a:rPr>
              <a:t>p</a:t>
            </a:r>
            <a:r>
              <a:rPr lang="en-US" baseline="30000" dirty="0"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 = 0.54  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rPr>
              <a:t>    counts: </a:t>
            </a:r>
            <a:r>
              <a:rPr lang="en-US" i="1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rPr>
              <a:t>p</a:t>
            </a:r>
            <a:r>
              <a:rPr lang="en-US" baseline="3000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en-US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rPr>
              <a:t>N = 0.54 * 226 = 121.9</a:t>
            </a:r>
          </a:p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CT%: 2</a:t>
            </a:r>
            <a:r>
              <a:rPr lang="en-US" i="1" dirty="0">
                <a:latin typeface="Gill Sans" charset="0"/>
                <a:ea typeface="Gill Sans" charset="0"/>
                <a:cs typeface="Gill Sans" charset="0"/>
              </a:rPr>
              <a:t>pq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 = 0.39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rPr>
              <a:t>    counts: 2</a:t>
            </a:r>
            <a:r>
              <a:rPr lang="en-US" i="1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rPr>
              <a:t>pq</a:t>
            </a:r>
            <a:r>
              <a:rPr lang="en-US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rPr>
              <a:t>N = 0.39 * 226 = 88.1</a:t>
            </a:r>
          </a:p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TT%: </a:t>
            </a:r>
            <a:r>
              <a:rPr lang="en-US" i="1" dirty="0">
                <a:latin typeface="Gill Sans" charset="0"/>
                <a:ea typeface="Gill Sans" charset="0"/>
                <a:cs typeface="Gill Sans" charset="0"/>
              </a:rPr>
              <a:t>q</a:t>
            </a:r>
            <a:r>
              <a:rPr lang="en-US" baseline="30000" dirty="0"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 = 0.07</a:t>
            </a:r>
          </a:p>
          <a:p>
            <a:r>
              <a:rPr lang="en-US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rPr>
              <a:t>counts: </a:t>
            </a:r>
            <a:r>
              <a:rPr lang="en-US" i="1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rPr>
              <a:t>q</a:t>
            </a:r>
            <a:r>
              <a:rPr lang="en-US" baseline="30000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en-US" dirty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</a:rPr>
              <a:t>N = 0.07 * 226 = 15.9</a:t>
            </a:r>
            <a:endParaRPr lang="en-US" dirty="0"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759214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Step 4: Χ</a:t>
            </a:r>
            <a:r>
              <a:rPr lang="en-US" baseline="30000" dirty="0">
                <a:latin typeface="Gill Sans" charset="0"/>
                <a:ea typeface="Gill Sans" charset="0"/>
                <a:cs typeface="Gill Sans" charset="0"/>
              </a:rPr>
              <a:t>2 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test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Can we reject the Null hypothesis( that they are under HW) ?</a:t>
            </a:r>
          </a:p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Remember: </a:t>
            </a:r>
          </a:p>
          <a:p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CC: (124 – 121.9)</a:t>
            </a:r>
            <a:r>
              <a:rPr lang="en-US" baseline="30000" dirty="0">
                <a:latin typeface="Gill Sans" charset="0"/>
                <a:ea typeface="Gill Sans" charset="0"/>
                <a:cs typeface="Gill Sans" charset="0"/>
              </a:rPr>
              <a:t>2 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/ 121.9 = 0.035</a:t>
            </a:r>
          </a:p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CT: (84 – 88.1)</a:t>
            </a:r>
            <a:r>
              <a:rPr lang="en-US" baseline="30000" dirty="0">
                <a:latin typeface="Gill Sans" charset="0"/>
                <a:ea typeface="Gill Sans" charset="0"/>
                <a:cs typeface="Gill Sans" charset="0"/>
              </a:rPr>
              <a:t>2 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/ 88.1 = 0.195</a:t>
            </a:r>
          </a:p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TT: (18 – 15.9)</a:t>
            </a:r>
            <a:r>
              <a:rPr lang="en-US" baseline="30000" dirty="0">
                <a:latin typeface="Gill Sans" charset="0"/>
                <a:ea typeface="Gill Sans" charset="0"/>
                <a:cs typeface="Gill Sans" charset="0"/>
              </a:rPr>
              <a:t>2 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/ 15.9 = 0.269</a:t>
            </a:r>
          </a:p>
          <a:p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Our test statistic (Χ</a:t>
            </a:r>
            <a:r>
              <a:rPr lang="en-US" baseline="30000" dirty="0"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) is the sum of above: 0.498978</a:t>
            </a:r>
          </a:p>
          <a:p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endParaRPr lang="en-US" dirty="0">
              <a:latin typeface="Gill Sans" charset="0"/>
              <a:ea typeface="Gill Sans" charset="0"/>
              <a:cs typeface="Gill Sans" charset="0"/>
            </a:endParaRPr>
          </a:p>
          <a:p>
            <a:endParaRPr lang="en-US" dirty="0">
              <a:latin typeface="Gill Sans" charset="0"/>
              <a:ea typeface="Gill Sans" charset="0"/>
              <a:cs typeface="Gill Sans" charset="0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3259931" y="2094972"/>
          <a:ext cx="2624138" cy="884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358900" imgH="457200" progId="Equation.3">
                  <p:embed/>
                </p:oleObj>
              </mc:Choice>
              <mc:Fallback>
                <p:oleObj name="Equation" r:id="rId2" imgW="1358900" imgH="4572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59931" y="2094972"/>
                        <a:ext cx="2624138" cy="8842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3831209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Step4 :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Looking up the Χ</a:t>
            </a:r>
            <a:r>
              <a:rPr lang="en-US" baseline="30000" dirty="0"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 table (a standard </a:t>
            </a:r>
            <a:r>
              <a:rPr lang="en-US" dirty="0" err="1">
                <a:latin typeface="Gill Sans" charset="0"/>
                <a:ea typeface="Gill Sans" charset="0"/>
                <a:cs typeface="Gill Sans" charset="0"/>
              </a:rPr>
              <a:t>quantile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 – probability table)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50896" y="6071210"/>
            <a:ext cx="66841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Our Chi-square: 0.498978, so the p value is between 0.25 and 0.5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0" y="2758773"/>
            <a:ext cx="7747000" cy="19939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55636" y="3639547"/>
            <a:ext cx="7722158" cy="23235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5549588" y="3871898"/>
            <a:ext cx="0" cy="215405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8EF3352-5D65-7949-8E71-E59536EA9793}"/>
              </a:ext>
            </a:extLst>
          </p:cNvPr>
          <p:cNvSpPr txBox="1"/>
          <p:nvPr/>
        </p:nvSpPr>
        <p:spPr>
          <a:xfrm>
            <a:off x="7151082" y="5081533"/>
            <a:ext cx="1760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Χ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2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&gt; 3.84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Wingdings" pitchFamily="2" charset="2"/>
              </a:rPr>
              <a:t> p &lt; 0.05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623EFB-38CD-7E4B-B006-9BB06FAD1887}"/>
              </a:ext>
            </a:extLst>
          </p:cNvPr>
          <p:cNvSpPr txBox="1"/>
          <p:nvPr/>
        </p:nvSpPr>
        <p:spPr>
          <a:xfrm>
            <a:off x="3067862" y="5081533"/>
            <a:ext cx="17604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Χ</a:t>
            </a:r>
            <a:r>
              <a:rPr kumimoji="0" lang="en-US" sz="14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2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</a:rPr>
              <a:t>&lt; 3.84 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Wingdings" pitchFamily="2" charset="2"/>
              </a:rPr>
              <a:t> p &gt; 0.05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5615369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Step 5 : Give your 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Since p&gt;0.05 for the Chi-square test, the deviation of observed genotype frequency from expected one is likely to happen by chance, hence we are unable to reject Null hypothesis.</a:t>
            </a:r>
          </a:p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In a more simplified yet statistically less precise statement: </a:t>
            </a:r>
          </a:p>
          <a:p>
            <a:pPr lvl="1"/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The genotypes are in HWE.</a:t>
            </a:r>
          </a:p>
        </p:txBody>
      </p:sp>
    </p:spTree>
    <p:extLst>
      <p:ext uri="{BB962C8B-B14F-4D97-AF65-F5344CB8AC3E}">
        <p14:creationId xmlns:p14="http://schemas.microsoft.com/office/powerpoint/2010/main" val="2513230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42" name="Picture 2" descr="figure_03_0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500" y="0"/>
            <a:ext cx="6441133" cy="67947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28811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570" name="Picture 2" descr="figure_04_0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7200" y="279400"/>
            <a:ext cx="5697538" cy="6313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00221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954" name="Picture 2" descr="figure_05_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4859" y="0"/>
            <a:ext cx="3859242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01599" y="1073875"/>
            <a:ext cx="515325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§"/>
            </a:pPr>
            <a:r>
              <a:rPr lang="en-US" sz="2000" b="1" dirty="0">
                <a:latin typeface="Arial"/>
                <a:cs typeface="Arial"/>
              </a:rPr>
              <a:t>What are the processes the create genetic diversity and how do patterns of genetic diversity change?</a:t>
            </a:r>
          </a:p>
          <a:p>
            <a:pPr marL="342900" indent="-342900">
              <a:buFont typeface="Wingdings" charset="2"/>
              <a:buChar char="§"/>
            </a:pPr>
            <a:endParaRPr lang="en-US" sz="2000" dirty="0">
              <a:latin typeface="Arial"/>
              <a:cs typeface="Arial"/>
            </a:endParaRPr>
          </a:p>
          <a:p>
            <a:pPr marL="342900" indent="-342900">
              <a:buFont typeface="Wingdings" charset="2"/>
              <a:buChar char="§"/>
            </a:pPr>
            <a:r>
              <a:rPr lang="en-US" sz="2000" dirty="0">
                <a:solidFill>
                  <a:srgbClr val="7030A0"/>
                </a:solidFill>
                <a:latin typeface="Arial"/>
                <a:cs typeface="Arial"/>
              </a:rPr>
              <a:t>Mutation</a:t>
            </a:r>
            <a:r>
              <a:rPr lang="en-US" sz="2000" dirty="0">
                <a:latin typeface="Arial"/>
                <a:cs typeface="Arial"/>
              </a:rPr>
              <a:t> – raw source of new alleles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>
                <a:solidFill>
                  <a:srgbClr val="7030A0"/>
                </a:solidFill>
                <a:latin typeface="Arial"/>
                <a:cs typeface="Arial"/>
              </a:rPr>
              <a:t>Migration</a:t>
            </a:r>
            <a:r>
              <a:rPr lang="en-US" sz="2000" dirty="0">
                <a:latin typeface="Arial"/>
                <a:cs typeface="Arial"/>
              </a:rPr>
              <a:t> – increases diversity by bringing in alleles from a separate population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Natural selection </a:t>
            </a:r>
            <a:r>
              <a:rPr lang="en-US" sz="2000" dirty="0">
                <a:latin typeface="Arial"/>
                <a:cs typeface="Arial"/>
              </a:rPr>
              <a:t>– changes frequency of alleles in a population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000" dirty="0">
                <a:latin typeface="Arial"/>
                <a:cs typeface="Arial"/>
              </a:rPr>
              <a:t>Positive selection</a:t>
            </a:r>
          </a:p>
          <a:p>
            <a:pPr marL="800100" lvl="1" indent="-342900">
              <a:buFont typeface="Wingdings" charset="2"/>
              <a:buChar char="§"/>
            </a:pPr>
            <a:r>
              <a:rPr lang="en-US" sz="2000" dirty="0">
                <a:latin typeface="Arial"/>
                <a:cs typeface="Arial"/>
              </a:rPr>
              <a:t>Purifying selection</a:t>
            </a:r>
          </a:p>
          <a:p>
            <a:pPr marL="342900" indent="-342900">
              <a:buFont typeface="Wingdings" charset="2"/>
              <a:buChar char="§"/>
            </a:pPr>
            <a:r>
              <a:rPr lang="en-US" sz="2000" dirty="0">
                <a:solidFill>
                  <a:srgbClr val="FF0000"/>
                </a:solidFill>
                <a:latin typeface="Arial"/>
                <a:cs typeface="Arial"/>
              </a:rPr>
              <a:t>Genetic drift </a:t>
            </a:r>
            <a:r>
              <a:rPr lang="en-US" sz="2000" dirty="0">
                <a:latin typeface="Arial"/>
                <a:cs typeface="Arial"/>
              </a:rPr>
              <a:t>– Populations are finite and hence due to random sampling of alleles from generation to generation, there can be changes in allele frequency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A3ECCCD-8481-FC40-B040-A1057FB05A6B}"/>
              </a:ext>
            </a:extLst>
          </p:cNvPr>
          <p:cNvSpPr txBox="1">
            <a:spLocks/>
          </p:cNvSpPr>
          <p:nvPr/>
        </p:nvSpPr>
        <p:spPr>
          <a:xfrm>
            <a:off x="304795" y="106434"/>
            <a:ext cx="76200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z="3600" dirty="0">
                <a:latin typeface="Century Gothic" panose="020B0502020202020204" pitchFamily="34" charset="0"/>
              </a:rPr>
              <a:t>Population Genetics</a:t>
            </a:r>
          </a:p>
        </p:txBody>
      </p:sp>
    </p:spTree>
    <p:extLst>
      <p:ext uri="{BB962C8B-B14F-4D97-AF65-F5344CB8AC3E}">
        <p14:creationId xmlns:p14="http://schemas.microsoft.com/office/powerpoint/2010/main" val="21356011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945C0-4CCA-21D5-38B0-D552B161A23B}"/>
              </a:ext>
            </a:extLst>
          </p:cNvPr>
          <p:cNvSpPr txBox="1">
            <a:spLocks/>
          </p:cNvSpPr>
          <p:nvPr/>
        </p:nvSpPr>
        <p:spPr>
          <a:xfrm>
            <a:off x="367857" y="379703"/>
            <a:ext cx="76200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pPr algn="l"/>
            <a:r>
              <a:rPr lang="en-US" sz="3600" dirty="0">
                <a:latin typeface="Century Gothic" panose="020B0502020202020204" pitchFamily="34" charset="0"/>
              </a:rPr>
              <a:t>What is a Population?</a:t>
            </a:r>
          </a:p>
        </p:txBody>
      </p:sp>
    </p:spTree>
    <p:extLst>
      <p:ext uri="{BB962C8B-B14F-4D97-AF65-F5344CB8AC3E}">
        <p14:creationId xmlns:p14="http://schemas.microsoft.com/office/powerpoint/2010/main" val="647856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3590</TotalTime>
  <Words>3131</Words>
  <Application>Microsoft Macintosh PowerPoint</Application>
  <PresentationFormat>On-screen Show (4:3)</PresentationFormat>
  <Paragraphs>673</Paragraphs>
  <Slides>55</Slides>
  <Notes>9</Notes>
  <HiddenSlides>1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6" baseType="lpstr">
      <vt:lpstr>Arial</vt:lpstr>
      <vt:lpstr>Calibri</vt:lpstr>
      <vt:lpstr>Cambria Math</vt:lpstr>
      <vt:lpstr>Century Gothic</vt:lpstr>
      <vt:lpstr>Courier</vt:lpstr>
      <vt:lpstr>Courier New</vt:lpstr>
      <vt:lpstr>Gill Sans</vt:lpstr>
      <vt:lpstr>Helvetica</vt:lpstr>
      <vt:lpstr>Wingdings</vt:lpstr>
      <vt:lpstr>Office Theme</vt:lpstr>
      <vt:lpstr>Equation</vt:lpstr>
      <vt:lpstr>Week 1: SNPs, Heterozygosity </vt:lpstr>
      <vt:lpstr>getting DNA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Heterozygosity</vt:lpstr>
      <vt:lpstr>PowerPoint Presentation</vt:lpstr>
      <vt:lpstr>PowerPoint Presentation</vt:lpstr>
      <vt:lpstr>PowerPoint Presentation</vt:lpstr>
      <vt:lpstr>Drift occurs in Finite Populations</vt:lpstr>
      <vt:lpstr>If the parental population is finite, allele frequencies can change in a generation.</vt:lpstr>
      <vt:lpstr>Heterozygosity declines in a finite population</vt:lpstr>
      <vt:lpstr>PowerPoint Presentation</vt:lpstr>
      <vt:lpstr>Common PLINK Quality Control flags</vt:lpstr>
      <vt:lpstr>SNP Arrays</vt:lpstr>
      <vt:lpstr>Hardy Weinberg</vt:lpstr>
      <vt:lpstr>Hardy-Weinberg Equilibrium</vt:lpstr>
      <vt:lpstr>Hardy-Weinberg Equilibrium</vt:lpstr>
      <vt:lpstr>Hardy Weinberg Framework</vt:lpstr>
      <vt:lpstr>Hardy-Weinberg Principle I</vt:lpstr>
      <vt:lpstr>Hardy-Weinberg Principle II</vt:lpstr>
      <vt:lpstr>Probability</vt:lpstr>
      <vt:lpstr>Probability  Genotypes</vt:lpstr>
      <vt:lpstr>Probability  Genotypes</vt:lpstr>
      <vt:lpstr>Hardy-Weinberg Principle II</vt:lpstr>
      <vt:lpstr>Allele &amp; Genotype Frequencies</vt:lpstr>
      <vt:lpstr>Hardy-Weinberg Principle</vt:lpstr>
      <vt:lpstr>Example:  genotype counts  allele frequencies</vt:lpstr>
      <vt:lpstr>Test a violation from HWE</vt:lpstr>
      <vt:lpstr>Significance test Hardy Weinberg I</vt:lpstr>
      <vt:lpstr>Significance test Hardy Weinberg II</vt:lpstr>
      <vt:lpstr>Interpret Chi-Squared (X2) Result</vt:lpstr>
      <vt:lpstr>Deviations from Hardy Weinberg</vt:lpstr>
      <vt:lpstr>Population size I</vt:lpstr>
      <vt:lpstr>HWE Disrupting factors I</vt:lpstr>
      <vt:lpstr>Migration 1</vt:lpstr>
      <vt:lpstr>Migration II</vt:lpstr>
      <vt:lpstr>Migration III</vt:lpstr>
      <vt:lpstr>Migration III</vt:lpstr>
      <vt:lpstr>Migration IV</vt:lpstr>
      <vt:lpstr>Key concepts</vt:lpstr>
      <vt:lpstr>General PLINK notation  Manipulating Data</vt:lpstr>
      <vt:lpstr>Genotype Frequencies and HW</vt:lpstr>
      <vt:lpstr>Genotype Frequencies and HW</vt:lpstr>
      <vt:lpstr>PowerPoint Presentation</vt:lpstr>
      <vt:lpstr>Example</vt:lpstr>
      <vt:lpstr>Step1: calculate allele freq.</vt:lpstr>
      <vt:lpstr>Step 2: calculate expected genotype counts under HWE</vt:lpstr>
      <vt:lpstr>Step 4: Χ2 test</vt:lpstr>
      <vt:lpstr>Step4 : cont.</vt:lpstr>
      <vt:lpstr>Step 5 : Give your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Next-Generation Sequencing</dc:title>
  <dc:creator>Dean Bobo</dc:creator>
  <cp:lastModifiedBy>Oshiomah Philip Oyageshio</cp:lastModifiedBy>
  <cp:revision>32</cp:revision>
  <dcterms:created xsi:type="dcterms:W3CDTF">2015-09-28T16:11:02Z</dcterms:created>
  <dcterms:modified xsi:type="dcterms:W3CDTF">2024-04-08T20:54:29Z</dcterms:modified>
</cp:coreProperties>
</file>

<file path=docProps/thumbnail.jpeg>
</file>